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Lst>
  <p:notesMasterIdLst>
    <p:notesMasterId r:id="rId41"/>
  </p:notesMasterIdLst>
  <p:sldIdLst>
    <p:sldId id="256" r:id="rId3"/>
    <p:sldId id="352" r:id="rId4"/>
    <p:sldId id="353" r:id="rId5"/>
    <p:sldId id="295" r:id="rId6"/>
    <p:sldId id="330" r:id="rId7"/>
    <p:sldId id="312" r:id="rId8"/>
    <p:sldId id="321" r:id="rId9"/>
    <p:sldId id="323" r:id="rId10"/>
    <p:sldId id="275" r:id="rId11"/>
    <p:sldId id="278" r:id="rId12"/>
    <p:sldId id="325" r:id="rId13"/>
    <p:sldId id="329" r:id="rId14"/>
    <p:sldId id="328" r:id="rId15"/>
    <p:sldId id="351" r:id="rId16"/>
    <p:sldId id="347" r:id="rId17"/>
    <p:sldId id="348" r:id="rId18"/>
    <p:sldId id="344" r:id="rId19"/>
    <p:sldId id="313" r:id="rId20"/>
    <p:sldId id="314" r:id="rId21"/>
    <p:sldId id="315" r:id="rId22"/>
    <p:sldId id="316" r:id="rId23"/>
    <p:sldId id="317" r:id="rId24"/>
    <p:sldId id="318" r:id="rId25"/>
    <p:sldId id="319" r:id="rId26"/>
    <p:sldId id="345" r:id="rId27"/>
    <p:sldId id="331" r:id="rId28"/>
    <p:sldId id="334" r:id="rId29"/>
    <p:sldId id="338" r:id="rId30"/>
    <p:sldId id="335" r:id="rId31"/>
    <p:sldId id="339" r:id="rId32"/>
    <p:sldId id="341" r:id="rId33"/>
    <p:sldId id="342" r:id="rId34"/>
    <p:sldId id="336" r:id="rId35"/>
    <p:sldId id="337" r:id="rId36"/>
    <p:sldId id="310" r:id="rId37"/>
    <p:sldId id="346" r:id="rId38"/>
    <p:sldId id="349" r:id="rId39"/>
    <p:sldId id="350"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0" d="100"/>
          <a:sy n="40" d="100"/>
        </p:scale>
        <p:origin x="-1296"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D4B77A-4A32-42C4-B8BB-62BC9E7EC044}" type="datetimeFigureOut">
              <a:rPr lang="en-US" smtClean="0"/>
              <a:pPr/>
              <a:t>4/16/2015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2F7163-8579-4CC6-863C-741E0E31B409}" type="slidenum">
              <a:rPr lang="en-US" smtClean="0"/>
              <a:pPr/>
              <a:t>‹#›</a:t>
            </a:fld>
            <a:endParaRPr lang="en-US"/>
          </a:p>
        </p:txBody>
      </p:sp>
    </p:spTree>
    <p:extLst>
      <p:ext uri="{BB962C8B-B14F-4D97-AF65-F5344CB8AC3E}">
        <p14:creationId xmlns:p14="http://schemas.microsoft.com/office/powerpoint/2010/main" val="781615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fld id="{5F949BBD-0EF1-499A-84DC-C3EDFF728971}" type="slidenum">
              <a:rPr lang="en-US" altLang="en-US" smtClean="0"/>
              <a:pPr>
                <a:defRPr/>
              </a:pPr>
              <a:t>6</a:t>
            </a:fld>
            <a:endParaRPr lang="en-US" altLang="en-US" smtClean="0"/>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Temperate Mediterranean and NW European bee races are the principal honey bees of commerce today. Both subspecies name (2</a:t>
            </a:r>
            <a:r>
              <a:rPr lang="en-US" altLang="en-US" baseline="30000" smtClean="0"/>
              <a:t>nd</a:t>
            </a:r>
            <a:r>
              <a:rPr lang="en-US" altLang="en-US" smtClean="0"/>
              <a:t> </a:t>
            </a:r>
            <a:r>
              <a:rPr lang="en-US" altLang="en-US" i="1" smtClean="0"/>
              <a:t>mellifera </a:t>
            </a:r>
            <a:r>
              <a:rPr lang="en-US" altLang="en-US" smtClean="0"/>
              <a:t>of </a:t>
            </a:r>
            <a:r>
              <a:rPr lang="en-US" altLang="en-US" i="1" smtClean="0"/>
              <a:t>Apis mellifera mellifera) </a:t>
            </a:r>
            <a:r>
              <a:rPr lang="en-US" altLang="en-US" smtClean="0"/>
              <a:t>and common geographical name supplied. Each of these 4 covered in following 4 frames. NOTE: Races from rest of Europe and Mediterranean not on map nor individually covered.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t>Figure 6-22 </a:t>
            </a:r>
            <a:r>
              <a:rPr lang="en-US" altLang="en-US" smtClean="0"/>
              <a:t>another example of a frame showing the basic organizational pattern of bees – brood central, stored pollen (bee bread to the outside of the brood) and then stored honey to the top corners and in frames (boxes=supers) above the brood area (as explained for Box 11). L. Connor Photo.</a:t>
            </a:r>
          </a:p>
          <a:p>
            <a:endParaRPr lang="en-US" altLang="en-US" smtClean="0"/>
          </a:p>
        </p:txBody>
      </p:sp>
      <p:sp>
        <p:nvSpPr>
          <p:cNvPr id="45060" name="Slide Number Placeholder 3"/>
          <p:cNvSpPr>
            <a:spLocks noGrp="1"/>
          </p:cNvSpPr>
          <p:nvPr>
            <p:ph type="sldNum" sz="quarter" idx="5"/>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fld id="{898E617A-A7B1-4D93-B2FE-822E5C7C2714}" type="slidenum">
              <a:rPr lang="en-US" altLang="en-US" smtClean="0"/>
              <a:pPr>
                <a:defRPr/>
              </a:pPr>
              <a:t>22</a:t>
            </a:fld>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bees built their parallel comb in this beekeepers box – but they did not follow the template (left) as provided by the beekeeper. Spacing of bars on right was too large and the resulting combs are not easily removal. Hives of such fixed non-removable comb are termed </a:t>
            </a:r>
            <a:r>
              <a:rPr lang="en-US" altLang="en-US" b="1" smtClean="0"/>
              <a:t>rustic hives</a:t>
            </a:r>
            <a:r>
              <a:rPr lang="en-US" altLang="en-US" smtClean="0"/>
              <a:t>. </a:t>
            </a:r>
          </a:p>
        </p:txBody>
      </p:sp>
      <p:sp>
        <p:nvSpPr>
          <p:cNvPr id="39940" name="Slide Number Placeholder 3"/>
          <p:cNvSpPr>
            <a:spLocks noGrp="1"/>
          </p:cNvSpPr>
          <p:nvPr>
            <p:ph type="sldNum" sz="quarter" idx="5"/>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fld id="{8CA4D696-FF56-42AA-B3D2-6A4E1725EC04}" type="slidenum">
              <a:rPr lang="en-US" altLang="en-US" smtClean="0"/>
              <a:pPr>
                <a:defRPr/>
              </a:pPr>
              <a:t>23</a:t>
            </a:fld>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339FED0-D8C9-4713-BB7D-6FD119AA515A}" type="slidenum">
              <a:rPr lang="en-US" altLang="en-US" smtClean="0"/>
              <a:pPr/>
              <a:t>26</a:t>
            </a:fld>
            <a:endParaRPr lang="en-US" alt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r>
              <a:rPr lang="en-US" altLang="en-US" smtClean="0"/>
              <a:t>Traditional apiary location is in some sheltered, less exposed site in a backyard, on a farm, etc. Out behind the barn – a traditional colony location (apiary site). </a:t>
            </a:r>
            <a:r>
              <a:rPr lang="en-US" altLang="en-US" b="1" smtClean="0"/>
              <a:t>Figure 11-15 </a:t>
            </a:r>
            <a:r>
              <a:rPr lang="en-US" altLang="en-US" smtClean="0"/>
              <a:t>L. Connor photo of author shows such a site – wooden pallets are used during winter for wind deflection (and serve as hive stands)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44F35D0-9DDC-402F-9C1A-F4ABEB687381}" type="slidenum">
              <a:rPr lang="en-US" altLang="en-US" smtClean="0"/>
              <a:pPr/>
              <a:t>27</a:t>
            </a:fld>
            <a:endParaRPr lang="en-US" alt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r>
              <a:rPr lang="en-US" altLang="en-US" smtClean="0"/>
              <a:t>Most beekeepers are urbanites – some tips – more could be included in such a listing. </a:t>
            </a:r>
            <a:r>
              <a:rPr lang="en-US" altLang="en-US" b="1" smtClean="0"/>
              <a:t>Figure 11-24 </a:t>
            </a:r>
            <a:r>
              <a:rPr lang="en-US" altLang="en-US" smtClean="0"/>
              <a:t>rooftop apiary (single colony painted grey o blend into surroundings) in middle of city.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fld id="{BD5F5E6B-527A-47F2-BC32-47DEB6518496}" type="slidenum">
              <a:rPr lang="en-US" altLang="en-US" smtClean="0"/>
              <a:pPr>
                <a:defRPr/>
              </a:pPr>
              <a:t>29</a:t>
            </a:fld>
            <a:endParaRPr lang="en-US" altLang="en-US" smtClean="0"/>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Personal protective equipment can be very expensive BUT should be adequate to insure that the beekeeper can feel comfortable in colony inspections. If he/she is worrying about being stung it will be difficult to concentrate on management/inspection tasks.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fld id="{B771062B-9EBC-4C5B-B35D-65244FEAF43D}" type="slidenum">
              <a:rPr lang="en-US" altLang="en-US" smtClean="0"/>
              <a:pPr>
                <a:defRPr/>
              </a:pPr>
              <a:t>30</a:t>
            </a:fld>
            <a:endParaRPr lang="en-US" altLang="en-US" smtClean="0"/>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Ancillary equipment of smoker &amp; hive tool are key equipment tools. Smoker (Figure 11-3) is behavior modification tool (change guarding behavior) and hive tool is important to avoid jarring and eases removal of equipment both of which helps reduce chances of being stung. Costs vary. This smoker has hanger on cylinder guard to hand the smoker from side of hive for easy access. L. Connor photo.</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t>Figure 12-3 </a:t>
            </a:r>
            <a:r>
              <a:rPr lang="en-US" altLang="en-US" smtClean="0"/>
              <a:t>Beekeeper with bee jacket, smoker nearby (on back corner of hive itself), hive tool in right palm. He is kneeling to ease the back stress.  The smoker held in hand or close by is good bee stewardship (some models have a hook on the cylinder guard to hook the smoker on the hive itself). There is a photo essay Page 190, Figures 12-16 to 12-21 on proper lighting of smoker – for some beekeepers an especially difficult task to master.</a:t>
            </a:r>
          </a:p>
        </p:txBody>
      </p:sp>
      <p:sp>
        <p:nvSpPr>
          <p:cNvPr id="64516" name="Slide Number Placeholder 3"/>
          <p:cNvSpPr>
            <a:spLocks noGrp="1"/>
          </p:cNvSpPr>
          <p:nvPr>
            <p:ph type="sldNum" sz="quarter" idx="5"/>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fld id="{30671979-5A30-4B35-991F-8EB739644FAF}" type="slidenum">
              <a:rPr lang="en-US" altLang="en-US" smtClean="0"/>
              <a:pPr>
                <a:defRPr/>
              </a:pPr>
              <a:t>31</a:t>
            </a:fld>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Sting left in victim skin after being stung. Glands of the sting (4 different glands but sting and Koschevnikov primarily) produce iso-pentyl acetate (IPA) along with 40 other compounds. These materials have odor similar to banana oil and they attract other bees to investigate – they are the </a:t>
            </a:r>
            <a:r>
              <a:rPr lang="en-US" altLang="en-US" b="1" smtClean="0"/>
              <a:t>alarm pheromone</a:t>
            </a:r>
            <a:r>
              <a:rPr lang="en-US" altLang="en-US" smtClean="0"/>
              <a:t>. </a:t>
            </a:r>
          </a:p>
        </p:txBody>
      </p:sp>
      <p:sp>
        <p:nvSpPr>
          <p:cNvPr id="66564" name="Slide Number Placeholder 3"/>
          <p:cNvSpPr>
            <a:spLocks noGrp="1"/>
          </p:cNvSpPr>
          <p:nvPr>
            <p:ph type="sldNum" sz="quarter" idx="5"/>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fld id="{BD4A5852-0569-4D70-82E5-8997114E2C6E}" type="slidenum">
              <a:rPr lang="en-US" altLang="en-US" smtClean="0"/>
              <a:pPr>
                <a:defRPr/>
              </a:pPr>
              <a:t>33</a:t>
            </a:fld>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fld id="{5AFD02D3-F017-49F5-A8B4-DE9B227E03C9}" type="slidenum">
              <a:rPr lang="en-US" altLang="en-US" smtClean="0"/>
              <a:pPr>
                <a:defRPr/>
              </a:pPr>
              <a:t>34</a:t>
            </a:fld>
            <a:endParaRPr lang="en-US" altLang="en-US" smtClean="0"/>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Figure 8-6 </a:t>
            </a:r>
            <a:r>
              <a:rPr lang="en-US" altLang="en-US" smtClean="0"/>
              <a:t>stings in bee veil fabric – each sting left in victim’s clothing serves to convey alarm to the colony and effectively mark the victim.  Additionally see Box 15 for other modalities of honey bee/colony defense.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p:spPr>
        <p:txBody>
          <a:bodyPr/>
          <a:lstStyle/>
          <a:p>
            <a:r>
              <a:rPr lang="en-US" altLang="en-US" b="1" smtClean="0"/>
              <a:t>Figure 4-28. </a:t>
            </a:r>
            <a:r>
              <a:rPr lang="en-US" altLang="en-US" smtClean="0"/>
              <a:t>Typical cycle for Willamette Valley of Oregon – you need to use cycle typical for beekeeping in your region. Top graph courtesy of commercial beekeeper George Hansen – generalized cycle below from Ruhl Bee Supply Portland, OR.</a:t>
            </a:r>
          </a:p>
        </p:txBody>
      </p:sp>
      <p:sp>
        <p:nvSpPr>
          <p:cNvPr id="99332"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375DCB0-9B3D-42DE-80DA-1C4FD7B74596}" type="slidenum">
              <a:rPr lang="en-US" altLang="en-US" smtClean="0"/>
              <a:pPr/>
              <a:t>37</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9A92EE88-B2B4-46DD-A04C-E0597B78EB1C}" type="slidenum">
              <a:rPr lang="en-US" altLang="en-US" smtClean="0"/>
              <a:pPr/>
              <a:t>8</a:t>
            </a:fld>
            <a:endParaRPr lang="en-US" alt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r>
              <a:rPr lang="en-US" altLang="en-US" b="1" smtClean="0"/>
              <a:t>Capture a swarm </a:t>
            </a:r>
            <a:r>
              <a:rPr lang="en-US" altLang="en-US" smtClean="0"/>
              <a:t>means ‘Free’ bees sometimes with a real lesson. If convenient as on tree trunk left or low hanging tree branch as in USDA drawing at right it works well and capture can be rapid and successful. With varroa mites negatively affecting colonies, there are fewer swarms available.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67FDBC73-4B76-433E-A2D0-047B8464DC84}" type="slidenum">
              <a:rPr lang="en-US" altLang="en-US" smtClean="0"/>
              <a:pPr/>
              <a:t>11</a:t>
            </a:fld>
            <a:endParaRPr lang="en-US" alt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en-US" altLang="en-US" smtClean="0"/>
              <a:t>Use a bait hive – have bees come to you. See Box 23 for details on use of Bait hives to attract a swarm looking for home. </a:t>
            </a:r>
            <a:r>
              <a:rPr lang="en-US" altLang="en-US" b="1" smtClean="0"/>
              <a:t>Figure 11-17 </a:t>
            </a:r>
            <a:r>
              <a:rPr lang="en-US" altLang="en-US" smtClean="0"/>
              <a:t>top shows a paper garden plant cone positioned about 10 feet exposed on tree trunk. Old equipment (with bee smell, old piece of comb or baited with nasanov pheromone) can likewise be positioned to capture a swam. You can construct bait boxes similar to this Cornell design (</a:t>
            </a:r>
            <a:r>
              <a:rPr lang="en-US" altLang="en-US" b="1" smtClean="0"/>
              <a:t>Figure 11-18 below</a:t>
            </a:r>
            <a:r>
              <a:rPr lang="en-US" altLang="en-US" smtClean="0"/>
              <a:t>) baited with piece of beeswax or pheromone lure to attract bee swarms to come to you rather than reverse. The bees need to be transferred to a regular bee hive as soon after as inhabited as possible for best results. Boxes work better at some locations than others.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p:spPr>
        <p:txBody>
          <a:bodyPr/>
          <a:lstStyle/>
          <a:p>
            <a:r>
              <a:rPr lang="en-US" altLang="en-US" b="1" smtClean="0"/>
              <a:t>Figure 11-25 </a:t>
            </a:r>
            <a:r>
              <a:rPr lang="en-US" altLang="en-US" smtClean="0"/>
              <a:t>new beekeepers ready to take home their 2 new 3-lb packages of bees (from bee supply dealer) after having purchased, assembled and prepared 2 hives and prepared their apiary site prior to package distribution date. If all goes as planned, the bees will be in their new hives tonight and ready to go to work for their keepers.  </a:t>
            </a:r>
          </a:p>
        </p:txBody>
      </p:sp>
      <p:sp>
        <p:nvSpPr>
          <p:cNvPr id="70660"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1AB4551-D334-4796-98F1-BF2E3195C9B0}" type="slidenum">
              <a:rPr lang="en-US" altLang="en-US" smtClean="0"/>
              <a:pPr/>
              <a:t>12</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p:spPr>
        <p:txBody>
          <a:bodyPr/>
          <a:lstStyle/>
          <a:p>
            <a:r>
              <a:rPr lang="en-US" altLang="en-US" smtClean="0"/>
              <a:t>Installing package bees – by far the “easiest” way to begin a colony of bees. 1. </a:t>
            </a:r>
            <a:r>
              <a:rPr lang="en-US" altLang="en-US" b="1" smtClean="0"/>
              <a:t>Figure 11-9. </a:t>
            </a:r>
            <a:r>
              <a:rPr lang="en-US" altLang="en-US" smtClean="0"/>
              <a:t>Checking newly arrived package to be sure queen is alive, 2. </a:t>
            </a:r>
            <a:r>
              <a:rPr lang="en-US" altLang="en-US" b="1" smtClean="0"/>
              <a:t>Figure 11-10</a:t>
            </a:r>
            <a:r>
              <a:rPr lang="en-US" altLang="en-US" smtClean="0"/>
              <a:t>.  Shaking bees from package into hive body (frames of middle removed to provide room) and 3. </a:t>
            </a:r>
            <a:r>
              <a:rPr lang="en-US" altLang="en-US" b="1" smtClean="0"/>
              <a:t>Figure 11-11</a:t>
            </a:r>
            <a:r>
              <a:rPr lang="en-US" altLang="en-US" smtClean="0"/>
              <a:t>. Adding jar of sugar water before placing empty box (immediately to left of hive with bees) around the feeder jar and closing the top. 4. B&amp;W drawing – an option to shaking bees into hive (top drawing) is to place entire shipping package, after removing shipping lid, into the hive body (bottom drawing). This alternative method carries risk that bees do not leave the shipping cage (and begin building parallel combs in the shipping package). One advantage of package bees is you know (within week or so) when the bees will arrive – and unlike the fellow in Power Point 7 you can be “ready with your hive body assembled, frames assembled with foundation and you familiar with your equipment – NOTE: in figures 11-9 to 11, beekeeper is wearing [blue] latex gloves – helps avoid stings (and keeps hands free of propolis when inspecting an established hive).</a:t>
            </a:r>
          </a:p>
        </p:txBody>
      </p:sp>
      <p:sp>
        <p:nvSpPr>
          <p:cNvPr id="69636"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FA9C1AD-89C8-4511-97D1-8210B56D8075}" type="slidenum">
              <a:rPr lang="en-US" altLang="en-US" smtClean="0"/>
              <a:pPr/>
              <a:t>13</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Early bee hives were made of readily available materials. The Egyptians used pottery or pipe hives of clay. Further north beekeepers were initially hunters of hives in forest trees and adapted to keep bees in tree hollows, eventually isolating the bee nests in appropriate hollows - termed gums - or to move the colonies into simple wooden boxes (box hives). Where trees were less common, reeds or straw was fashioned into a bee domicile – termed a skep. Chapter 6 has more details on bee hives. Figures of early hives &amp; a </a:t>
            </a:r>
            <a:r>
              <a:rPr lang="en-US" altLang="en-US" b="1" smtClean="0"/>
              <a:t>SKEP</a:t>
            </a:r>
            <a:r>
              <a:rPr lang="en-US" altLang="en-US" smtClean="0"/>
              <a:t> – an icon of bee hive (and still used in parts of the world today). See Crane (1999) and Kritsky (2010) for more information on beekeeping history and the hives humans have used to keep them in.</a:t>
            </a:r>
          </a:p>
          <a:p>
            <a:endParaRPr lang="en-US" altLang="en-US" smtClean="0"/>
          </a:p>
        </p:txBody>
      </p:sp>
      <p:sp>
        <p:nvSpPr>
          <p:cNvPr id="50180" name="Slide Number Placeholder 3"/>
          <p:cNvSpPr>
            <a:spLocks noGrp="1"/>
          </p:cNvSpPr>
          <p:nvPr>
            <p:ph type="sldNum" sz="quarter" idx="5"/>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fld id="{D63E8B19-5FBE-4545-8EA0-7091D3FC6834}" type="slidenum">
              <a:rPr lang="en-US" altLang="en-US" smtClean="0"/>
              <a:pPr>
                <a:defRPr/>
              </a:pPr>
              <a:t>18</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Straw wicker skep on left is on permanent display at OR State Univ apiary. Newly drawn beeswax parallel comb (4 total) in a straw skep (turned upside down). </a:t>
            </a:r>
            <a:r>
              <a:rPr lang="en-US" altLang="en-US" b="1" smtClean="0"/>
              <a:t>Figure 1-11 </a:t>
            </a:r>
            <a:r>
              <a:rPr lang="en-US" altLang="en-US" smtClean="0"/>
              <a:t>OSU apiary. </a:t>
            </a:r>
            <a:r>
              <a:rPr lang="en-US" altLang="en-US" b="1" smtClean="0"/>
              <a:t>Figure 1-12 </a:t>
            </a:r>
            <a:r>
              <a:rPr lang="en-US" altLang="en-US" smtClean="0"/>
              <a:t>of 4 parallel beeswax combs in skep</a:t>
            </a:r>
            <a:r>
              <a:rPr lang="en-US" altLang="en-US" b="1" smtClean="0"/>
              <a:t> by </a:t>
            </a:r>
            <a:r>
              <a:rPr lang="en-US" altLang="en-US" smtClean="0"/>
              <a:t>R. Williamson.</a:t>
            </a:r>
          </a:p>
        </p:txBody>
      </p:sp>
      <p:sp>
        <p:nvSpPr>
          <p:cNvPr id="52228" name="Slide Number Placeholder 3"/>
          <p:cNvSpPr>
            <a:spLocks noGrp="1"/>
          </p:cNvSpPr>
          <p:nvPr>
            <p:ph type="sldNum" sz="quarter" idx="5"/>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fld id="{794D7D77-6C1B-4E27-A739-0EBB82F0BC04}" type="slidenum">
              <a:rPr lang="en-US" altLang="en-US" smtClean="0"/>
              <a:pPr>
                <a:defRPr/>
              </a:pPr>
              <a:t>19</a:t>
            </a:fld>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fld id="{96019628-8FA8-49B4-ACC4-7BB6A9715F15}" type="slidenum">
              <a:rPr lang="en-US" altLang="en-US" smtClean="0"/>
              <a:pPr>
                <a:defRPr/>
              </a:pPr>
              <a:t>20</a:t>
            </a:fld>
            <a:endParaRPr lang="en-US" altLang="en-US" smtClean="0"/>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The natural  bee nest is in a tree hollow (right photo </a:t>
            </a:r>
            <a:r>
              <a:rPr lang="en-US" altLang="en-US" b="1" smtClean="0"/>
              <a:t>Figure 6-3 </a:t>
            </a:r>
            <a:r>
              <a:rPr lang="en-US" altLang="en-US" smtClean="0"/>
              <a:t>Tom Seeley Photo) or other sheltered cavity such as under this rock overhang in Arizona (photo left </a:t>
            </a:r>
            <a:r>
              <a:rPr lang="en-US" altLang="en-US" b="1" smtClean="0"/>
              <a:t>Figure 6-5</a:t>
            </a:r>
            <a:r>
              <a:rPr lang="en-US" altLang="en-US" smtClean="0"/>
              <a:t>) or as shown elsewhere in this Chapter. Bees prefer darkened sites (wax glands function better under such conditions) and smaller openings they can defend. The European bee races select cavities of about 40 liters (size of one Langstroth standard hive body) while Africanized bees prefer cavities ½ that size. Other sizes will be utilized, especially if shelter and entrance size are suitable, when an “ideal” cavity can not be found. Once located, the bees build parallel comb and organize the comb cells into a brood area and a food storage (honey) area.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fld id="{7317AF3B-A919-4024-91F1-E4F87112469D}" type="slidenum">
              <a:rPr lang="en-US" altLang="en-US" smtClean="0"/>
              <a:pPr>
                <a:defRPr/>
              </a:pPr>
              <a:t>21</a:t>
            </a:fld>
            <a:endParaRPr lang="en-US" altLang="en-US" smtClean="0"/>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Modern Langstroth hive – constructed bee hive design most widely utilized world wide (although probably more rustic bee hives than movable frame hives in use worldwide). The box size varies – often boxes for brood are deeper and the boxes for honey storage (supers) are not as deep – in diagram the beekeeper is using a queen excluder to insure the queen (and brood) stays below the supers on top. </a:t>
            </a:r>
            <a:r>
              <a:rPr lang="en-US" altLang="en-US" b="1" smtClean="0"/>
              <a:t>Figure 6-17 </a:t>
            </a:r>
            <a:r>
              <a:rPr lang="en-US" altLang="en-US" smtClean="0"/>
              <a:t>diagram of modern hive courtesy of Brushy Mountain Bee Supply.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CAE91E16-73F0-4E84-BACA-0C97ED474149}" type="datetimeFigureOut">
              <a:rPr lang="en-US" smtClean="0"/>
              <a:pPr/>
              <a:t>4/16/2015</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701F97AD-BDE1-4A89-9C43-7A86D9AFD3E5}"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AE91E16-73F0-4E84-BACA-0C97ED474149}" type="datetimeFigureOut">
              <a:rPr lang="en-US" smtClean="0"/>
              <a:pPr/>
              <a:t>4/16/2015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1F97AD-BDE1-4A89-9C43-7A86D9AFD3E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AE91E16-73F0-4E84-BACA-0C97ED474149}" type="datetimeFigureOut">
              <a:rPr lang="en-US" smtClean="0"/>
              <a:pPr/>
              <a:t>4/16/2015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1F97AD-BDE1-4A89-9C43-7A86D9AFD3E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CAE91E16-73F0-4E84-BACA-0C97ED474149}" type="datetimeFigureOut">
              <a:rPr lang="en-US" smtClean="0">
                <a:solidFill>
                  <a:srgbClr val="DBF5F9">
                    <a:shade val="90000"/>
                  </a:srgbClr>
                </a:solidFill>
              </a:rPr>
              <a:pPr/>
              <a:t>4/16/2015</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701F97AD-BDE1-4A89-9C43-7A86D9AFD3E5}"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36480268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AE91E16-73F0-4E84-BACA-0C97ED474149}" type="datetimeFigureOut">
              <a:rPr lang="en-US" smtClean="0">
                <a:solidFill>
                  <a:srgbClr val="04617B">
                    <a:shade val="90000"/>
                  </a:srgbClr>
                </a:solidFill>
              </a:rPr>
              <a:pPr/>
              <a:t>4/16/2015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701F97AD-BDE1-4A89-9C43-7A86D9AFD3E5}"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6776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AE91E16-73F0-4E84-BACA-0C97ED474149}" type="datetimeFigureOut">
              <a:rPr lang="en-US" smtClean="0">
                <a:solidFill>
                  <a:srgbClr val="DBF5F9">
                    <a:shade val="90000"/>
                  </a:srgbClr>
                </a:solidFill>
              </a:rPr>
              <a:pPr/>
              <a:t>4/16/2015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701F97AD-BDE1-4A89-9C43-7A86D9AFD3E5}"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92022164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AE91E16-73F0-4E84-BACA-0C97ED474149}" type="datetimeFigureOut">
              <a:rPr lang="en-US" smtClean="0">
                <a:solidFill>
                  <a:srgbClr val="04617B">
                    <a:shade val="90000"/>
                  </a:srgbClr>
                </a:solidFill>
              </a:rPr>
              <a:pPr/>
              <a:t>4/16/2015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701F97AD-BDE1-4A89-9C43-7A86D9AFD3E5}"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660427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AE91E16-73F0-4E84-BACA-0C97ED474149}" type="datetimeFigureOut">
              <a:rPr lang="en-US" smtClean="0">
                <a:solidFill>
                  <a:srgbClr val="04617B">
                    <a:shade val="90000"/>
                  </a:srgbClr>
                </a:solidFill>
              </a:rPr>
              <a:pPr/>
              <a:t>4/16/2015</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701F97AD-BDE1-4A89-9C43-7A86D9AFD3E5}"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66957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AE91E16-73F0-4E84-BACA-0C97ED474149}" type="datetimeFigureOut">
              <a:rPr lang="en-US" smtClean="0">
                <a:solidFill>
                  <a:srgbClr val="04617B">
                    <a:shade val="90000"/>
                  </a:srgbClr>
                </a:solidFill>
              </a:rPr>
              <a:pPr/>
              <a:t>4/16/2015</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701F97AD-BDE1-4A89-9C43-7A86D9AFD3E5}"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186986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E91E16-73F0-4E84-BACA-0C97ED474149}" type="datetimeFigureOut">
              <a:rPr lang="en-US" smtClean="0">
                <a:solidFill>
                  <a:srgbClr val="04617B">
                    <a:shade val="90000"/>
                  </a:srgbClr>
                </a:solidFill>
              </a:rPr>
              <a:pPr/>
              <a:t>4/16/2015</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701F97AD-BDE1-4A89-9C43-7A86D9AFD3E5}"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940377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AE91E16-73F0-4E84-BACA-0C97ED474149}" type="datetimeFigureOut">
              <a:rPr lang="en-US" smtClean="0">
                <a:solidFill>
                  <a:srgbClr val="04617B">
                    <a:shade val="90000"/>
                  </a:srgbClr>
                </a:solidFill>
              </a:rPr>
              <a:pPr/>
              <a:t>4/16/2015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701F97AD-BDE1-4A89-9C43-7A86D9AFD3E5}"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476160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AE91E16-73F0-4E84-BACA-0C97ED474149}" type="datetimeFigureOut">
              <a:rPr lang="en-US" smtClean="0"/>
              <a:pPr/>
              <a:t>4/16/2015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1F97AD-BDE1-4A89-9C43-7A86D9AFD3E5}"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AE91E16-73F0-4E84-BACA-0C97ED474149}" type="datetimeFigureOut">
              <a:rPr lang="en-US" smtClean="0">
                <a:solidFill>
                  <a:srgbClr val="04617B">
                    <a:shade val="90000"/>
                  </a:srgbClr>
                </a:solidFill>
              </a:rPr>
              <a:pPr/>
              <a:t>4/16/2015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701F97AD-BDE1-4A89-9C43-7A86D9AFD3E5}"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220151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AE91E16-73F0-4E84-BACA-0C97ED474149}" type="datetimeFigureOut">
              <a:rPr lang="en-US" smtClean="0">
                <a:solidFill>
                  <a:srgbClr val="04617B">
                    <a:shade val="90000"/>
                  </a:srgbClr>
                </a:solidFill>
              </a:rPr>
              <a:pPr/>
              <a:t>4/16/2015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701F97AD-BDE1-4A89-9C43-7A86D9AFD3E5}"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692490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AE91E16-73F0-4E84-BACA-0C97ED474149}" type="datetimeFigureOut">
              <a:rPr lang="en-US" smtClean="0">
                <a:solidFill>
                  <a:srgbClr val="04617B">
                    <a:shade val="90000"/>
                  </a:srgbClr>
                </a:solidFill>
              </a:rPr>
              <a:pPr/>
              <a:t>4/16/2015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701F97AD-BDE1-4A89-9C43-7A86D9AFD3E5}"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5298936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3638"/>
            <a:ext cx="2133600" cy="45720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pPr>
              <a:defRPr/>
            </a:pPr>
            <a:fld id="{1EC1CBCD-4437-401A-82F7-14A3F7F0E17D}" type="slidenum">
              <a:rPr lang="en-US"/>
              <a:pPr>
                <a:defRPr/>
              </a:pPr>
              <a:t>‹#›</a:t>
            </a:fld>
            <a:endParaRPr lang="en-US"/>
          </a:p>
        </p:txBody>
      </p:sp>
    </p:spTree>
    <p:extLst>
      <p:ext uri="{BB962C8B-B14F-4D97-AF65-F5344CB8AC3E}">
        <p14:creationId xmlns:p14="http://schemas.microsoft.com/office/powerpoint/2010/main" val="23261383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C61AB16B-FE93-4A8C-B8B4-9F5BB7586D15}" type="slidenum">
              <a:rPr lang="en-US" altLang="en-US"/>
              <a:pPr>
                <a:defRPr/>
              </a:pPr>
              <a:t>‹#›</a:t>
            </a:fld>
            <a:endParaRPr lang="en-US" altLang="en-US"/>
          </a:p>
        </p:txBody>
      </p:sp>
    </p:spTree>
    <p:extLst>
      <p:ext uri="{BB962C8B-B14F-4D97-AF65-F5344CB8AC3E}">
        <p14:creationId xmlns:p14="http://schemas.microsoft.com/office/powerpoint/2010/main" val="3952270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01625" y="228600"/>
            <a:ext cx="8510588" cy="13255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1625" y="1676400"/>
            <a:ext cx="4194175" cy="2135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76400"/>
            <a:ext cx="4194175" cy="2135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1625" y="3963988"/>
            <a:ext cx="4194175" cy="2135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63988"/>
            <a:ext cx="4194175" cy="2135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BC0BA078-A576-4946-A456-69558676D127}" type="slidenum">
              <a:rPr lang="en-US" altLang="en-US"/>
              <a:pPr>
                <a:defRPr/>
              </a:pPr>
              <a:t>‹#›</a:t>
            </a:fld>
            <a:endParaRPr lang="en-US" altLang="en-US"/>
          </a:p>
        </p:txBody>
      </p:sp>
    </p:spTree>
    <p:extLst>
      <p:ext uri="{BB962C8B-B14F-4D97-AF65-F5344CB8AC3E}">
        <p14:creationId xmlns:p14="http://schemas.microsoft.com/office/powerpoint/2010/main" val="321396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AE91E16-73F0-4E84-BACA-0C97ED474149}" type="datetimeFigureOut">
              <a:rPr lang="en-US" smtClean="0"/>
              <a:pPr/>
              <a:t>4/16/2015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1F97AD-BDE1-4A89-9C43-7A86D9AFD3E5}"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AE91E16-73F0-4E84-BACA-0C97ED474149}" type="datetimeFigureOut">
              <a:rPr lang="en-US" smtClean="0"/>
              <a:pPr/>
              <a:t>4/16/2015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1F97AD-BDE1-4A89-9C43-7A86D9AFD3E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AE91E16-73F0-4E84-BACA-0C97ED474149}" type="datetimeFigureOut">
              <a:rPr lang="en-US" smtClean="0"/>
              <a:pPr/>
              <a:t>4/16/2015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1F97AD-BDE1-4A89-9C43-7A86D9AFD3E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AE91E16-73F0-4E84-BACA-0C97ED474149}" type="datetimeFigureOut">
              <a:rPr lang="en-US" smtClean="0"/>
              <a:pPr/>
              <a:t>4/16/2015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1F97AD-BDE1-4A89-9C43-7A86D9AFD3E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E91E16-73F0-4E84-BACA-0C97ED474149}" type="datetimeFigureOut">
              <a:rPr lang="en-US" smtClean="0"/>
              <a:pPr/>
              <a:t>4/16/2015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1F97AD-BDE1-4A89-9C43-7A86D9AFD3E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AE91E16-73F0-4E84-BACA-0C97ED474149}" type="datetimeFigureOut">
              <a:rPr lang="en-US" smtClean="0"/>
              <a:pPr/>
              <a:t>4/16/2015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1F97AD-BDE1-4A89-9C43-7A86D9AFD3E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AE91E16-73F0-4E84-BACA-0C97ED474149}" type="datetimeFigureOut">
              <a:rPr lang="en-US" smtClean="0"/>
              <a:pPr/>
              <a:t>4/16/2015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701F97AD-BDE1-4A89-9C43-7A86D9AFD3E5}"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AE91E16-73F0-4E84-BACA-0C97ED474149}" type="datetimeFigureOut">
              <a:rPr lang="en-US" smtClean="0"/>
              <a:pPr/>
              <a:t>4/16/2015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01F97AD-BDE1-4A89-9C43-7A86D9AFD3E5}"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AE91E16-73F0-4E84-BACA-0C97ED474149}" type="datetimeFigureOut">
              <a:rPr lang="en-US" smtClean="0">
                <a:solidFill>
                  <a:srgbClr val="04617B">
                    <a:shade val="90000"/>
                  </a:srgbClr>
                </a:solidFill>
              </a:rPr>
              <a:pPr/>
              <a:t>4/16/2015</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01F97AD-BDE1-4A89-9C43-7A86D9AFD3E5}"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40483429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32" r:id="rId12"/>
    <p:sldLayoutId id="2147483733" r:id="rId13"/>
    <p:sldLayoutId id="2147483734" r:id="rId14"/>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8.jpe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31.jpe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3.xml"/><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56.pn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xml"/><Relationship Id="rId1" Type="http://schemas.openxmlformats.org/officeDocument/2006/relationships/vmlDrawing" Target="../drawings/vmlDrawing1.vml"/><Relationship Id="rId5" Type="http://schemas.openxmlformats.org/officeDocument/2006/relationships/image" Target="../media/image8.png"/><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851648" cy="1828800"/>
          </a:xfrm>
        </p:spPr>
        <p:txBody>
          <a:bodyPr>
            <a:normAutofit/>
          </a:bodyPr>
          <a:lstStyle/>
          <a:p>
            <a:r>
              <a:rPr lang="en-US" dirty="0" smtClean="0"/>
              <a:t>BEE BASICS – Bees, Hive, Equipment, Apiary TORY</a:t>
            </a:r>
            <a:endParaRPr lang="en-US" dirty="0"/>
          </a:p>
        </p:txBody>
      </p:sp>
      <p:sp>
        <p:nvSpPr>
          <p:cNvPr id="3" name="Subtitle 2"/>
          <p:cNvSpPr>
            <a:spLocks noGrp="1"/>
          </p:cNvSpPr>
          <p:nvPr>
            <p:ph type="subTitle" idx="1"/>
          </p:nvPr>
        </p:nvSpPr>
        <p:spPr/>
        <p:txBody>
          <a:bodyPr/>
          <a:lstStyle/>
          <a:p>
            <a:r>
              <a:rPr lang="en-US" dirty="0" smtClean="0"/>
              <a:t>Dewey M. Caron</a:t>
            </a:r>
            <a:endParaRPr lang="en-US" dirty="0"/>
          </a:p>
        </p:txBody>
      </p:sp>
      <p:sp>
        <p:nvSpPr>
          <p:cNvPr id="6" name="TextBox 5"/>
          <p:cNvSpPr txBox="1"/>
          <p:nvPr/>
        </p:nvSpPr>
        <p:spPr>
          <a:xfrm>
            <a:off x="5493327" y="4038600"/>
            <a:ext cx="3453446" cy="523220"/>
          </a:xfrm>
          <a:prstGeom prst="rect">
            <a:avLst/>
          </a:prstGeom>
          <a:noFill/>
        </p:spPr>
        <p:txBody>
          <a:bodyPr wrap="none" rtlCol="0">
            <a:spAutoFit/>
          </a:bodyPr>
          <a:lstStyle/>
          <a:p>
            <a:r>
              <a:rPr lang="en-US" sz="2800" dirty="0" smtClean="0"/>
              <a:t>OSU Affiliate Faculty</a:t>
            </a:r>
            <a:endParaRPr lang="en-US" sz="2800" dirty="0"/>
          </a:p>
        </p:txBody>
      </p:sp>
      <p:pic>
        <p:nvPicPr>
          <p:cNvPr id="7" name="Picture 4" descr="honey-bee"/>
          <p:cNvPicPr>
            <a:picLocks noChangeAspect="1" noChangeArrowheads="1"/>
          </p:cNvPicPr>
          <p:nvPr/>
        </p:nvPicPr>
        <p:blipFill>
          <a:blip r:embed="rId2" cstate="print"/>
          <a:srcRect/>
          <a:stretch>
            <a:fillRect/>
          </a:stretch>
        </p:blipFill>
        <p:spPr bwMode="auto">
          <a:xfrm>
            <a:off x="685800" y="3200400"/>
            <a:ext cx="4495800" cy="337185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686800" cy="1143000"/>
          </a:xfrm>
        </p:spPr>
        <p:txBody>
          <a:bodyPr>
            <a:normAutofit/>
          </a:bodyPr>
          <a:lstStyle/>
          <a:p>
            <a:r>
              <a:rPr lang="en-US" dirty="0" smtClean="0"/>
              <a:t>&amp; Beekeepers to capture them….</a:t>
            </a:r>
            <a:endParaRPr lang="en-US" dirty="0"/>
          </a:p>
        </p:txBody>
      </p:sp>
      <p:pic>
        <p:nvPicPr>
          <p:cNvPr id="4" name="Picture 4" descr="Untitled4027"/>
          <p:cNvPicPr>
            <a:picLocks noGrp="1" noChangeAspect="1" noChangeArrowheads="1"/>
          </p:cNvPicPr>
          <p:nvPr>
            <p:ph idx="1"/>
          </p:nvPr>
        </p:nvPicPr>
        <p:blipFill>
          <a:blip r:embed="rId2" cstate="print"/>
          <a:srcRect/>
          <a:stretch>
            <a:fillRect/>
          </a:stretch>
        </p:blipFill>
        <p:spPr bwMode="auto">
          <a:xfrm>
            <a:off x="1905000" y="1928371"/>
            <a:ext cx="5562600" cy="45242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p:txBody>
          <a:bodyPr/>
          <a:lstStyle/>
          <a:p>
            <a:pPr eaLnBrk="1" hangingPunct="1"/>
            <a:r>
              <a:rPr lang="en-US" altLang="en-US" sz="5400" b="1" dirty="0" smtClean="0"/>
              <a:t> Bait a swarm</a:t>
            </a:r>
          </a:p>
        </p:txBody>
      </p:sp>
      <p:sp>
        <p:nvSpPr>
          <p:cNvPr id="34819" name="Rectangle 3"/>
          <p:cNvSpPr>
            <a:spLocks noGrp="1" noRot="1" noChangeArrowheads="1"/>
          </p:cNvSpPr>
          <p:nvPr>
            <p:ph type="body" sz="half" idx="1"/>
          </p:nvPr>
        </p:nvSpPr>
        <p:spPr>
          <a:xfrm>
            <a:off x="273050" y="2147888"/>
            <a:ext cx="6642100" cy="4422775"/>
          </a:xfrm>
        </p:spPr>
        <p:txBody>
          <a:bodyPr/>
          <a:lstStyle/>
          <a:p>
            <a:pPr eaLnBrk="1" hangingPunct="1"/>
            <a:r>
              <a:rPr lang="en-US" altLang="en-US" sz="3200" b="1" dirty="0" smtClean="0">
                <a:solidFill>
                  <a:srgbClr val="FF0000"/>
                </a:solidFill>
              </a:rPr>
              <a:t>Attract a swarm </a:t>
            </a:r>
          </a:p>
          <a:p>
            <a:pPr eaLnBrk="1" hangingPunct="1">
              <a:buFont typeface="Wingdings" pitchFamily="2" charset="2"/>
              <a:buNone/>
            </a:pPr>
            <a:r>
              <a:rPr lang="en-US" altLang="en-US" sz="3200" b="1" dirty="0" smtClean="0">
                <a:solidFill>
                  <a:srgbClr val="FF0000"/>
                </a:solidFill>
              </a:rPr>
              <a:t>		(w/ pheromone</a:t>
            </a:r>
          </a:p>
          <a:p>
            <a:pPr eaLnBrk="1" hangingPunct="1">
              <a:buFont typeface="Wingdings" pitchFamily="2" charset="2"/>
              <a:buNone/>
            </a:pPr>
            <a:r>
              <a:rPr lang="en-US" altLang="en-US" sz="3200" b="1" dirty="0" smtClean="0">
                <a:solidFill>
                  <a:srgbClr val="FF0000"/>
                </a:solidFill>
              </a:rPr>
              <a:t>		   bait box)</a:t>
            </a:r>
          </a:p>
          <a:p>
            <a:pPr eaLnBrk="1" hangingPunct="1">
              <a:buFont typeface="Wingdings" pitchFamily="2" charset="2"/>
              <a:buNone/>
            </a:pPr>
            <a:endParaRPr lang="en-US" altLang="en-US" sz="2800" dirty="0" smtClean="0"/>
          </a:p>
        </p:txBody>
      </p:sp>
      <p:pic>
        <p:nvPicPr>
          <p:cNvPr id="34820" name="Picture 4" descr="npo00020c"/>
          <p:cNvPicPr>
            <a:picLocks noChangeAspect="1" noChangeArrowheads="1"/>
          </p:cNvPicPr>
          <p:nvPr/>
        </p:nvPicPr>
        <p:blipFill>
          <a:blip r:embed="rId3">
            <a:extLst>
              <a:ext uri="{28A0092B-C50C-407E-A947-70E740481C1C}">
                <a14:useLocalDpi xmlns:a14="http://schemas.microsoft.com/office/drawing/2010/main" val="0"/>
              </a:ext>
            </a:extLst>
          </a:blip>
          <a:srcRect b="15451"/>
          <a:stretch>
            <a:fillRect/>
          </a:stretch>
        </p:blipFill>
        <p:spPr bwMode="auto">
          <a:xfrm>
            <a:off x="132254" y="4190639"/>
            <a:ext cx="3484563" cy="2532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2863" y="1298575"/>
            <a:ext cx="3390900"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descr="npo0001f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1953" y="3886200"/>
            <a:ext cx="2824646" cy="297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2"/>
          <p:cNvPicPr>
            <a:picLocks noChangeAspect="1"/>
          </p:cNvPicPr>
          <p:nvPr/>
        </p:nvPicPr>
        <p:blipFill>
          <a:blip r:embed="rId6"/>
          <a:srcRect/>
          <a:stretch>
            <a:fillRect/>
          </a:stretch>
        </p:blipFill>
        <p:spPr bwMode="auto">
          <a:xfrm>
            <a:off x="3608796" y="3953597"/>
            <a:ext cx="2523826" cy="1892870"/>
          </a:xfrm>
          <a:prstGeom prst="rect">
            <a:avLst/>
          </a:prstGeom>
          <a:noFill/>
          <a:ln w="9525">
            <a:noFill/>
            <a:miter lim="800000"/>
            <a:headEnd/>
            <a:tailEnd/>
          </a:ln>
        </p:spPr>
      </p:pic>
    </p:spTree>
    <p:extLst>
      <p:ext uri="{BB962C8B-B14F-4D97-AF65-F5344CB8AC3E}">
        <p14:creationId xmlns:p14="http://schemas.microsoft.com/office/powerpoint/2010/main" val="170284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sz="quarter"/>
          </p:nvPr>
        </p:nvSpPr>
        <p:spPr/>
        <p:txBody>
          <a:bodyPr/>
          <a:lstStyle/>
          <a:p>
            <a:pPr eaLnBrk="1" hangingPunct="1"/>
            <a:r>
              <a:rPr lang="en-US" altLang="en-US" sz="4800" b="1" dirty="0" smtClean="0"/>
              <a:t>                 Buy packages</a:t>
            </a:r>
          </a:p>
        </p:txBody>
      </p:sp>
      <p:pic>
        <p:nvPicPr>
          <p:cNvPr id="317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188" y="1879600"/>
            <a:ext cx="7080250"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19083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sz="quarter"/>
          </p:nvPr>
        </p:nvSpPr>
        <p:spPr>
          <a:xfrm>
            <a:off x="830263" y="238125"/>
            <a:ext cx="8510587" cy="1325563"/>
          </a:xfrm>
        </p:spPr>
        <p:txBody>
          <a:bodyPr/>
          <a:lstStyle/>
          <a:p>
            <a:pPr eaLnBrk="1" hangingPunct="1"/>
            <a:r>
              <a:rPr lang="en-US" altLang="en-US" sz="5400" b="1" dirty="0" smtClean="0"/>
              <a:t> Installing Package bees</a:t>
            </a:r>
          </a:p>
        </p:txBody>
      </p:sp>
      <p:pic>
        <p:nvPicPr>
          <p:cNvPr id="30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00200"/>
            <a:ext cx="3170238" cy="2392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5363" y="1563688"/>
            <a:ext cx="3397250"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275138"/>
            <a:ext cx="3267075" cy="231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6" name="TextBox 6"/>
          <p:cNvSpPr txBox="1">
            <a:spLocks noChangeArrowheads="1"/>
          </p:cNvSpPr>
          <p:nvPr/>
        </p:nvSpPr>
        <p:spPr bwMode="auto">
          <a:xfrm>
            <a:off x="363538" y="2238375"/>
            <a:ext cx="484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spcBef>
                <a:spcPct val="0"/>
              </a:spcBef>
              <a:buClrTx/>
              <a:buSzTx/>
              <a:buFontTx/>
              <a:buNone/>
            </a:pPr>
            <a:r>
              <a:rPr lang="en-US" altLang="en-US" sz="2800">
                <a:solidFill>
                  <a:schemeClr val="tx1"/>
                </a:solidFill>
                <a:latin typeface="Arial" charset="0"/>
              </a:rPr>
              <a:t>1 </a:t>
            </a:r>
          </a:p>
        </p:txBody>
      </p:sp>
      <p:sp>
        <p:nvSpPr>
          <p:cNvPr id="30727" name="TextBox 10"/>
          <p:cNvSpPr txBox="1">
            <a:spLocks noChangeArrowheads="1"/>
          </p:cNvSpPr>
          <p:nvPr/>
        </p:nvSpPr>
        <p:spPr bwMode="auto">
          <a:xfrm>
            <a:off x="346075" y="4273550"/>
            <a:ext cx="484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spcBef>
                <a:spcPct val="0"/>
              </a:spcBef>
              <a:buClrTx/>
              <a:buSzTx/>
              <a:buFontTx/>
              <a:buNone/>
            </a:pPr>
            <a:r>
              <a:rPr lang="en-US" altLang="en-US" sz="2800">
                <a:solidFill>
                  <a:schemeClr val="tx1"/>
                </a:solidFill>
                <a:latin typeface="Arial" charset="0"/>
              </a:rPr>
              <a:t>3 </a:t>
            </a:r>
          </a:p>
        </p:txBody>
      </p:sp>
      <p:sp>
        <p:nvSpPr>
          <p:cNvPr id="30728" name="TextBox 11"/>
          <p:cNvSpPr txBox="1">
            <a:spLocks noChangeArrowheads="1"/>
          </p:cNvSpPr>
          <p:nvPr/>
        </p:nvSpPr>
        <p:spPr bwMode="auto">
          <a:xfrm>
            <a:off x="4419600" y="1549400"/>
            <a:ext cx="3857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spcBef>
                <a:spcPct val="0"/>
              </a:spcBef>
              <a:buClrTx/>
              <a:buSzTx/>
              <a:buFontTx/>
              <a:buNone/>
            </a:pPr>
            <a:r>
              <a:rPr lang="en-US" altLang="en-US" sz="2800">
                <a:solidFill>
                  <a:schemeClr val="tx1"/>
                </a:solidFill>
                <a:latin typeface="Arial" charset="0"/>
              </a:rPr>
              <a:t>2</a:t>
            </a:r>
          </a:p>
        </p:txBody>
      </p:sp>
      <p:pic>
        <p:nvPicPr>
          <p:cNvPr id="30729" name="Picture 6" descr="npo0002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4194175"/>
            <a:ext cx="1298575" cy="2479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30" name="TextBox 13"/>
          <p:cNvSpPr txBox="1">
            <a:spLocks noChangeArrowheads="1"/>
          </p:cNvSpPr>
          <p:nvPr/>
        </p:nvSpPr>
        <p:spPr bwMode="auto">
          <a:xfrm>
            <a:off x="5651500" y="4194175"/>
            <a:ext cx="3841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spcBef>
                <a:spcPct val="0"/>
              </a:spcBef>
              <a:buClrTx/>
              <a:buSzTx/>
              <a:buFontTx/>
              <a:buNone/>
            </a:pPr>
            <a:r>
              <a:rPr lang="en-US" altLang="en-US" sz="2800">
                <a:solidFill>
                  <a:schemeClr val="tx1"/>
                </a:solidFill>
                <a:latin typeface="Arial" charset="0"/>
              </a:rPr>
              <a:t>4</a:t>
            </a:r>
          </a:p>
        </p:txBody>
      </p:sp>
    </p:spTree>
    <p:extLst>
      <p:ext uri="{BB962C8B-B14F-4D97-AF65-F5344CB8AC3E}">
        <p14:creationId xmlns:p14="http://schemas.microsoft.com/office/powerpoint/2010/main" val="12396949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US" dirty="0" smtClean="0"/>
              <a:t>          The Best Way to start?</a:t>
            </a:r>
            <a:endParaRPr lang="en-US" dirty="0"/>
          </a:p>
        </p:txBody>
      </p:sp>
      <p:pic>
        <p:nvPicPr>
          <p:cNvPr id="3074" name="Picture 2" descr="C:\Users\Dewey\Pictures\package install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905000"/>
            <a:ext cx="3994177" cy="4209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0641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US" smtClean="0"/>
              <a:t>               Purchase </a:t>
            </a:r>
            <a:r>
              <a:rPr lang="en-US" dirty="0" smtClean="0"/>
              <a:t>a </a:t>
            </a:r>
            <a:r>
              <a:rPr lang="en-US" dirty="0" err="1" smtClean="0"/>
              <a:t>nuc</a:t>
            </a:r>
            <a:endParaRPr lang="en-US" dirty="0"/>
          </a:p>
        </p:txBody>
      </p:sp>
      <p:pic>
        <p:nvPicPr>
          <p:cNvPr id="7" name="Content Placeholder 6"/>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828800" y="2057400"/>
            <a:ext cx="4876799" cy="3657600"/>
          </a:xfrm>
        </p:spPr>
      </p:pic>
    </p:spTree>
    <p:extLst>
      <p:ext uri="{BB962C8B-B14F-4D97-AF65-F5344CB8AC3E}">
        <p14:creationId xmlns:p14="http://schemas.microsoft.com/office/powerpoint/2010/main" val="38585410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a:t>
            </a:r>
            <a:r>
              <a:rPr lang="en-US" dirty="0" err="1" smtClean="0"/>
              <a:t>nuc</a:t>
            </a:r>
            <a:r>
              <a:rPr lang="en-US" dirty="0" smtClean="0"/>
              <a:t> tale….</a:t>
            </a:r>
            <a:endParaRPr lang="en-US" dirty="0"/>
          </a:p>
        </p:txBody>
      </p:sp>
      <p:sp>
        <p:nvSpPr>
          <p:cNvPr id="3" name="Content Placeholder 2"/>
          <p:cNvSpPr>
            <a:spLocks noGrp="1"/>
          </p:cNvSpPr>
          <p:nvPr>
            <p:ph idx="1"/>
          </p:nvPr>
        </p:nvSpPr>
        <p:spPr/>
        <p:txBody>
          <a:bodyPr/>
          <a:lstStyle/>
          <a:p>
            <a:r>
              <a:rPr lang="en-US" dirty="0" smtClean="0"/>
              <a:t>Overheard at the  Bee Supply Store…</a:t>
            </a:r>
          </a:p>
          <a:p>
            <a:r>
              <a:rPr lang="en-US" dirty="0" smtClean="0"/>
              <a:t>Mary and Dorothy are waiting to check out.</a:t>
            </a:r>
          </a:p>
          <a:p>
            <a:r>
              <a:rPr lang="en-US" dirty="0" smtClean="0"/>
              <a:t>Dorothy says --</a:t>
            </a:r>
          </a:p>
          <a:p>
            <a:pPr marL="114300" indent="0">
              <a:buNone/>
            </a:pPr>
            <a:r>
              <a:rPr lang="en-US" dirty="0" smtClean="0"/>
              <a:t> “Let me show you this new 5-frame </a:t>
            </a:r>
            <a:r>
              <a:rPr lang="en-US" dirty="0" err="1" smtClean="0"/>
              <a:t>nuc</a:t>
            </a:r>
            <a:r>
              <a:rPr lang="en-US" dirty="0" smtClean="0"/>
              <a:t> I just got”</a:t>
            </a:r>
            <a:endParaRPr lang="en-US" dirty="0"/>
          </a:p>
        </p:txBody>
      </p:sp>
      <p:sp>
        <p:nvSpPr>
          <p:cNvPr id="4" name="TextBox 3"/>
          <p:cNvSpPr txBox="1"/>
          <p:nvPr/>
        </p:nvSpPr>
        <p:spPr>
          <a:xfrm>
            <a:off x="685800" y="3733800"/>
            <a:ext cx="7237879" cy="461665"/>
          </a:xfrm>
          <a:prstGeom prst="rect">
            <a:avLst/>
          </a:prstGeom>
          <a:noFill/>
        </p:spPr>
        <p:txBody>
          <a:bodyPr wrap="none" rtlCol="0">
            <a:spAutoFit/>
          </a:bodyPr>
          <a:lstStyle/>
          <a:p>
            <a:r>
              <a:rPr lang="en-US" sz="2400" b="1" dirty="0" smtClean="0"/>
              <a:t>Mary responds “what did you get the </a:t>
            </a:r>
            <a:r>
              <a:rPr lang="en-US" sz="2400" b="1" dirty="0" err="1" smtClean="0"/>
              <a:t>nuc</a:t>
            </a:r>
            <a:r>
              <a:rPr lang="en-US" sz="2400" b="1" dirty="0" smtClean="0"/>
              <a:t> for?”</a:t>
            </a:r>
            <a:endParaRPr lang="en-US" sz="2400" b="1" dirty="0"/>
          </a:p>
        </p:txBody>
      </p:sp>
      <p:sp>
        <p:nvSpPr>
          <p:cNvPr id="5" name="TextBox 4"/>
          <p:cNvSpPr txBox="1"/>
          <p:nvPr/>
        </p:nvSpPr>
        <p:spPr>
          <a:xfrm>
            <a:off x="1082542" y="4554638"/>
            <a:ext cx="6444393" cy="461665"/>
          </a:xfrm>
          <a:prstGeom prst="rect">
            <a:avLst/>
          </a:prstGeom>
          <a:noFill/>
        </p:spPr>
        <p:txBody>
          <a:bodyPr wrap="none" rtlCol="0">
            <a:spAutoFit/>
          </a:bodyPr>
          <a:lstStyle/>
          <a:p>
            <a:r>
              <a:rPr lang="en-US" sz="2400" dirty="0" smtClean="0"/>
              <a:t>Dorothy answers “I got it for my husband.”</a:t>
            </a:r>
            <a:endParaRPr lang="en-US" sz="2400" dirty="0"/>
          </a:p>
        </p:txBody>
      </p:sp>
      <p:sp>
        <p:nvSpPr>
          <p:cNvPr id="6" name="TextBox 5"/>
          <p:cNvSpPr txBox="1"/>
          <p:nvPr/>
        </p:nvSpPr>
        <p:spPr>
          <a:xfrm>
            <a:off x="772360" y="5410199"/>
            <a:ext cx="7064755" cy="461665"/>
          </a:xfrm>
          <a:prstGeom prst="rect">
            <a:avLst/>
          </a:prstGeom>
          <a:noFill/>
        </p:spPr>
        <p:txBody>
          <a:bodyPr wrap="none" rtlCol="0">
            <a:spAutoFit/>
          </a:bodyPr>
          <a:lstStyle/>
          <a:p>
            <a:r>
              <a:rPr lang="en-US" sz="2400" b="1" dirty="0" smtClean="0"/>
              <a:t>WOW exclaimed Mary  “That’s a great trade!”</a:t>
            </a:r>
            <a:endParaRPr lang="en-US" sz="2400" b="1" dirty="0"/>
          </a:p>
        </p:txBody>
      </p:sp>
    </p:spTree>
    <p:extLst>
      <p:ext uri="{BB962C8B-B14F-4D97-AF65-F5344CB8AC3E}">
        <p14:creationId xmlns:p14="http://schemas.microsoft.com/office/powerpoint/2010/main" val="2207599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457200" y="533400"/>
            <a:ext cx="8229600" cy="1143000"/>
          </a:xfrm>
        </p:spPr>
        <p:txBody>
          <a:bodyPr>
            <a:normAutofit/>
          </a:bodyPr>
          <a:lstStyle/>
          <a:p>
            <a:pPr algn="ctr"/>
            <a:r>
              <a:rPr lang="en-US" altLang="en-US" sz="7200" b="1" smtClean="0"/>
              <a:t>Bee Basics</a:t>
            </a:r>
          </a:p>
        </p:txBody>
      </p:sp>
      <p:sp>
        <p:nvSpPr>
          <p:cNvPr id="70659" name="Content Placeholder 2"/>
          <p:cNvSpPr>
            <a:spLocks noGrp="1"/>
          </p:cNvSpPr>
          <p:nvPr>
            <p:ph idx="1"/>
          </p:nvPr>
        </p:nvSpPr>
        <p:spPr>
          <a:xfrm>
            <a:off x="914400" y="1676400"/>
            <a:ext cx="8229600" cy="4389438"/>
          </a:xfrm>
        </p:spPr>
        <p:txBody>
          <a:bodyPr>
            <a:normAutofit/>
          </a:bodyPr>
          <a:lstStyle/>
          <a:p>
            <a:r>
              <a:rPr lang="en-US" altLang="en-US" sz="4000" b="1" dirty="0" smtClean="0"/>
              <a:t>Bees</a:t>
            </a:r>
          </a:p>
          <a:p>
            <a:r>
              <a:rPr lang="en-US" altLang="en-US" sz="4000" b="1" dirty="0" smtClean="0">
                <a:solidFill>
                  <a:srgbClr val="FF0000"/>
                </a:solidFill>
              </a:rPr>
              <a:t>Bee hive</a:t>
            </a:r>
          </a:p>
          <a:p>
            <a:r>
              <a:rPr lang="en-US" altLang="en-US" sz="4000" dirty="0" smtClean="0"/>
              <a:t>Location for hives </a:t>
            </a:r>
            <a:r>
              <a:rPr lang="en-US" altLang="en-US" sz="4000" dirty="0" err="1" smtClean="0"/>
              <a:t>i.e</a:t>
            </a:r>
            <a:r>
              <a:rPr lang="en-US" altLang="en-US" sz="4000" dirty="0" smtClean="0"/>
              <a:t>  Apiary</a:t>
            </a:r>
          </a:p>
          <a:p>
            <a:r>
              <a:rPr lang="en-US" altLang="en-US" sz="4000" dirty="0" smtClean="0"/>
              <a:t>Personal protective equipment</a:t>
            </a:r>
          </a:p>
          <a:p>
            <a:r>
              <a:rPr lang="en-US" altLang="en-US" sz="4000" dirty="0" smtClean="0"/>
              <a:t>Tools to work bees</a:t>
            </a:r>
          </a:p>
          <a:p>
            <a:r>
              <a:rPr lang="en-US" altLang="en-US" sz="4000" dirty="0" smtClean="0"/>
              <a:t>Courage and fortitude</a:t>
            </a:r>
          </a:p>
        </p:txBody>
      </p:sp>
    </p:spTree>
    <p:extLst>
      <p:ext uri="{BB962C8B-B14F-4D97-AF65-F5344CB8AC3E}">
        <p14:creationId xmlns:p14="http://schemas.microsoft.com/office/powerpoint/2010/main" val="41311297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Users\dewey\Pictures\chapters of HB3\Chap  6 bee nest\gum skep and pot.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00400" y="2049463"/>
            <a:ext cx="1308100" cy="4100512"/>
          </a:xfrm>
          <a:noFill/>
          <a:ln>
            <a:solidFill>
              <a:schemeClr val="tx1"/>
            </a:solidFill>
            <a:miter lim="800000"/>
            <a:headEnd/>
            <a:tailEnd/>
          </a:ln>
        </p:spPr>
      </p:pic>
      <p:sp>
        <p:nvSpPr>
          <p:cNvPr id="69635" name="Title 1"/>
          <p:cNvSpPr>
            <a:spLocks noGrp="1"/>
          </p:cNvSpPr>
          <p:nvPr>
            <p:ph type="title"/>
          </p:nvPr>
        </p:nvSpPr>
        <p:spPr>
          <a:xfrm>
            <a:off x="914400" y="533400"/>
            <a:ext cx="8229600" cy="1143000"/>
          </a:xfrm>
        </p:spPr>
        <p:txBody>
          <a:bodyPr>
            <a:normAutofit/>
          </a:bodyPr>
          <a:lstStyle/>
          <a:p>
            <a:pPr eaLnBrk="1" hangingPunct="1"/>
            <a:r>
              <a:rPr lang="en-US" altLang="en-US" dirty="0" smtClean="0"/>
              <a:t>          </a:t>
            </a:r>
            <a:r>
              <a:rPr lang="en-US" altLang="en-US" b="1" dirty="0" smtClean="0"/>
              <a:t>Bee Homes</a:t>
            </a:r>
          </a:p>
        </p:txBody>
      </p:sp>
      <p:sp>
        <p:nvSpPr>
          <p:cNvPr id="4" name="TextBox 3"/>
          <p:cNvSpPr txBox="1"/>
          <p:nvPr/>
        </p:nvSpPr>
        <p:spPr>
          <a:xfrm>
            <a:off x="4495800" y="2424113"/>
            <a:ext cx="1870075" cy="3540125"/>
          </a:xfrm>
          <a:prstGeom prst="rect">
            <a:avLst/>
          </a:prstGeom>
          <a:noFill/>
        </p:spPr>
        <p:txBody>
          <a:bodyPr wrap="none">
            <a:spAutoFit/>
          </a:bodyPr>
          <a:lstStyle/>
          <a:p>
            <a:pPr>
              <a:defRPr/>
            </a:pPr>
            <a:r>
              <a:rPr lang="en-US" sz="3200" dirty="0">
                <a:solidFill>
                  <a:schemeClr val="accent4">
                    <a:lumMod val="10000"/>
                  </a:schemeClr>
                </a:solidFill>
              </a:rPr>
              <a:t> Skep</a:t>
            </a:r>
          </a:p>
          <a:p>
            <a:pPr>
              <a:defRPr/>
            </a:pPr>
            <a:endParaRPr lang="en-US" sz="3200" dirty="0">
              <a:solidFill>
                <a:schemeClr val="accent4">
                  <a:lumMod val="10000"/>
                </a:schemeClr>
              </a:solidFill>
            </a:endParaRPr>
          </a:p>
          <a:p>
            <a:pPr>
              <a:defRPr/>
            </a:pPr>
            <a:endParaRPr lang="en-US" sz="3200" dirty="0">
              <a:solidFill>
                <a:schemeClr val="accent4">
                  <a:lumMod val="10000"/>
                </a:schemeClr>
              </a:solidFill>
            </a:endParaRPr>
          </a:p>
          <a:p>
            <a:pPr>
              <a:defRPr/>
            </a:pPr>
            <a:r>
              <a:rPr lang="en-US" sz="3200" dirty="0">
                <a:solidFill>
                  <a:schemeClr val="accent4">
                    <a:lumMod val="10000"/>
                  </a:schemeClr>
                </a:solidFill>
              </a:rPr>
              <a:t>Clay Pot</a:t>
            </a:r>
          </a:p>
          <a:p>
            <a:pPr>
              <a:defRPr/>
            </a:pPr>
            <a:endParaRPr lang="en-US" sz="3200" dirty="0">
              <a:solidFill>
                <a:schemeClr val="accent4">
                  <a:lumMod val="10000"/>
                </a:schemeClr>
              </a:solidFill>
            </a:endParaRPr>
          </a:p>
          <a:p>
            <a:pPr>
              <a:defRPr/>
            </a:pPr>
            <a:endParaRPr lang="en-US" sz="3200" dirty="0">
              <a:solidFill>
                <a:schemeClr val="accent4">
                  <a:lumMod val="10000"/>
                </a:schemeClr>
              </a:solidFill>
            </a:endParaRPr>
          </a:p>
          <a:p>
            <a:pPr>
              <a:defRPr/>
            </a:pPr>
            <a:r>
              <a:rPr lang="en-US" sz="3200" dirty="0">
                <a:solidFill>
                  <a:schemeClr val="accent4">
                    <a:lumMod val="10000"/>
                  </a:schemeClr>
                </a:solidFill>
              </a:rPr>
              <a:t>Log Gum</a:t>
            </a:r>
          </a:p>
        </p:txBody>
      </p:sp>
      <p:pic>
        <p:nvPicPr>
          <p:cNvPr id="69637" name="Picture 3" descr="C:\Users\dewey\Pictures\chapters of HB3\Chap  6 bee nest\Picture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3725" y="2738438"/>
            <a:ext cx="173355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4" descr="C:\Users\dewey\Pictures\chapters of HB3\Chap  6 bee nest\bee tre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613" y="4881563"/>
            <a:ext cx="1725612"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60375" y="4194175"/>
            <a:ext cx="1733550" cy="584200"/>
          </a:xfrm>
          <a:prstGeom prst="rect">
            <a:avLst/>
          </a:prstGeom>
          <a:noFill/>
        </p:spPr>
        <p:txBody>
          <a:bodyPr wrap="none">
            <a:spAutoFit/>
          </a:bodyPr>
          <a:lstStyle/>
          <a:p>
            <a:pPr>
              <a:defRPr/>
            </a:pPr>
            <a:r>
              <a:rPr lang="en-US" sz="3200" dirty="0">
                <a:solidFill>
                  <a:schemeClr val="accent4">
                    <a:lumMod val="10000"/>
                  </a:schemeClr>
                </a:solidFill>
              </a:rPr>
              <a:t>Bee tree</a:t>
            </a:r>
          </a:p>
        </p:txBody>
      </p:sp>
      <p:sp>
        <p:nvSpPr>
          <p:cNvPr id="8" name="TextBox 7"/>
          <p:cNvSpPr txBox="1"/>
          <p:nvPr/>
        </p:nvSpPr>
        <p:spPr>
          <a:xfrm>
            <a:off x="6943725" y="4486275"/>
            <a:ext cx="1984375" cy="585788"/>
          </a:xfrm>
          <a:prstGeom prst="rect">
            <a:avLst/>
          </a:prstGeom>
          <a:noFill/>
        </p:spPr>
        <p:txBody>
          <a:bodyPr wrap="none">
            <a:spAutoFit/>
          </a:bodyPr>
          <a:lstStyle/>
          <a:p>
            <a:pPr>
              <a:defRPr/>
            </a:pPr>
            <a:r>
              <a:rPr lang="en-US" sz="3200" dirty="0">
                <a:solidFill>
                  <a:schemeClr val="accent4">
                    <a:lumMod val="10000"/>
                  </a:schemeClr>
                </a:solidFill>
              </a:rPr>
              <a:t>Skep icon</a:t>
            </a:r>
          </a:p>
        </p:txBody>
      </p:sp>
      <p:sp>
        <p:nvSpPr>
          <p:cNvPr id="3" name="TextBox 2"/>
          <p:cNvSpPr txBox="1"/>
          <p:nvPr/>
        </p:nvSpPr>
        <p:spPr>
          <a:xfrm>
            <a:off x="455613" y="2586038"/>
            <a:ext cx="2265362" cy="1077912"/>
          </a:xfrm>
          <a:prstGeom prst="rect">
            <a:avLst/>
          </a:prstGeom>
          <a:noFill/>
        </p:spPr>
        <p:txBody>
          <a:bodyPr wrap="none">
            <a:spAutoFit/>
          </a:bodyPr>
          <a:lstStyle/>
          <a:p>
            <a:pPr>
              <a:defRPr/>
            </a:pPr>
            <a:r>
              <a:rPr lang="en-US" sz="3200" dirty="0">
                <a:solidFill>
                  <a:schemeClr val="bg2">
                    <a:lumMod val="60000"/>
                    <a:lumOff val="40000"/>
                  </a:schemeClr>
                </a:solidFill>
              </a:rPr>
              <a:t> </a:t>
            </a:r>
            <a:r>
              <a:rPr lang="en-US" sz="3200" b="1" dirty="0">
                <a:solidFill>
                  <a:srgbClr val="FF0000"/>
                </a:solidFill>
              </a:rPr>
              <a:t>Earliest</a:t>
            </a:r>
          </a:p>
          <a:p>
            <a:pPr>
              <a:defRPr/>
            </a:pPr>
            <a:r>
              <a:rPr lang="en-US" sz="3200" b="1" dirty="0">
                <a:solidFill>
                  <a:srgbClr val="FF0000"/>
                </a:solidFill>
              </a:rPr>
              <a:t>Bee Hives</a:t>
            </a:r>
          </a:p>
        </p:txBody>
      </p:sp>
    </p:spTree>
    <p:extLst>
      <p:ext uri="{BB962C8B-B14F-4D97-AF65-F5344CB8AC3E}">
        <p14:creationId xmlns:p14="http://schemas.microsoft.com/office/powerpoint/2010/main" val="2733449707"/>
      </p:ext>
    </p:extLst>
  </p:cSld>
  <p:clrMapOvr>
    <a:masterClrMapping/>
  </p:clrMapOvr>
  <p:transition spd="slow">
    <p:blinds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eaLnBrk="1" hangingPunct="1"/>
            <a:r>
              <a:rPr lang="en-US" altLang="en-US" smtClean="0"/>
              <a:t>  </a:t>
            </a:r>
            <a:r>
              <a:rPr lang="en-US" altLang="en-US" b="1" smtClean="0"/>
              <a:t>Beekeeping with Gums/Skeps</a:t>
            </a:r>
          </a:p>
        </p:txBody>
      </p:sp>
      <p:pic>
        <p:nvPicPr>
          <p:cNvPr id="70659" name="Content Placeholder 5"/>
          <p:cNvPicPr>
            <a:picLocks noGrp="1" noChangeAspect="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838200" y="2163763"/>
            <a:ext cx="2971800" cy="3962400"/>
          </a:xfrm>
        </p:spPr>
      </p:pic>
      <p:pic>
        <p:nvPicPr>
          <p:cNvPr id="7066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1763" y="2609850"/>
            <a:ext cx="4364037" cy="303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661" name="TextBox 2"/>
          <p:cNvSpPr txBox="1">
            <a:spLocks noChangeArrowheads="1"/>
          </p:cNvSpPr>
          <p:nvPr/>
        </p:nvSpPr>
        <p:spPr bwMode="auto">
          <a:xfrm>
            <a:off x="4291013" y="5619750"/>
            <a:ext cx="4165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2800">
                <a:latin typeface="Arial" charset="0"/>
              </a:rPr>
              <a:t>Parallel beeswax combs </a:t>
            </a:r>
          </a:p>
          <a:p>
            <a:pPr eaLnBrk="1" hangingPunct="1">
              <a:spcBef>
                <a:spcPct val="0"/>
              </a:spcBef>
              <a:buClrTx/>
              <a:buSzTx/>
              <a:buFontTx/>
              <a:buNone/>
            </a:pPr>
            <a:r>
              <a:rPr lang="en-US" altLang="en-US" sz="2800">
                <a:latin typeface="Arial" charset="0"/>
              </a:rPr>
              <a:t>      in wicker skep</a:t>
            </a:r>
          </a:p>
        </p:txBody>
      </p:sp>
      <p:sp>
        <p:nvSpPr>
          <p:cNvPr id="70662" name="TextBox 2"/>
          <p:cNvSpPr txBox="1">
            <a:spLocks noChangeArrowheads="1"/>
          </p:cNvSpPr>
          <p:nvPr/>
        </p:nvSpPr>
        <p:spPr bwMode="auto">
          <a:xfrm>
            <a:off x="7096125" y="5380038"/>
            <a:ext cx="10477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1100">
                <a:solidFill>
                  <a:schemeClr val="bg1"/>
                </a:solidFill>
                <a:latin typeface="Arial" charset="0"/>
              </a:rPr>
              <a:t>R. Williamson</a:t>
            </a:r>
          </a:p>
        </p:txBody>
      </p:sp>
      <p:pic>
        <p:nvPicPr>
          <p:cNvPr id="7066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2800" y="1538288"/>
            <a:ext cx="746760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7293418"/>
      </p:ext>
    </p:extLst>
  </p:cSld>
  <p:clrMapOvr>
    <a:masterClrMapping/>
  </p:clrMapOvr>
  <p:transition spd="slow">
    <p:wheel spokes="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Earth Day – Happy 45</a:t>
            </a:r>
            <a:r>
              <a:rPr lang="en-US" baseline="30000" dirty="0" smtClean="0"/>
              <a:t>th</a:t>
            </a:r>
            <a:r>
              <a:rPr lang="en-US" dirty="0" smtClean="0"/>
              <a:t> April 22nd</a:t>
            </a:r>
            <a:endParaRPr lang="en-US"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tretch>
            <a:fillRect/>
          </a:stretch>
        </p:blipFill>
        <p:spPr>
          <a:xfrm>
            <a:off x="-16042" y="2133600"/>
            <a:ext cx="2819400" cy="2295525"/>
          </a:xfrm>
        </p:spPr>
      </p:pic>
      <p:pic>
        <p:nvPicPr>
          <p:cNvPr id="6" name="Content Placeholder 3"/>
          <p:cNvPicPr>
            <a:picLocks noChangeAspect="1"/>
          </p:cNvPicPr>
          <p:nvPr/>
        </p:nvPicPr>
        <p:blipFill>
          <a:blip r:embed="rId2">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tretch>
            <a:fillRect/>
          </a:stretch>
        </p:blipFill>
        <p:spPr>
          <a:xfrm>
            <a:off x="6324600" y="4271211"/>
            <a:ext cx="2819400" cy="2295525"/>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438400" y="1957137"/>
            <a:ext cx="4572000" cy="4572000"/>
          </a:xfrm>
          <a:prstGeom prst="rect">
            <a:avLst/>
          </a:prstGeom>
        </p:spPr>
      </p:pic>
    </p:spTree>
    <p:extLst>
      <p:ext uri="{BB962C8B-B14F-4D97-AF65-F5344CB8AC3E}">
        <p14:creationId xmlns:p14="http://schemas.microsoft.com/office/powerpoint/2010/main" val="2829412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rrowheads="1"/>
          </p:cNvSpPr>
          <p:nvPr>
            <p:ph type="title"/>
          </p:nvPr>
        </p:nvSpPr>
        <p:spPr/>
        <p:txBody>
          <a:bodyPr/>
          <a:lstStyle/>
          <a:p>
            <a:pPr eaLnBrk="1" hangingPunct="1"/>
            <a:r>
              <a:rPr lang="en-US" altLang="en-US" sz="5400" b="1" smtClean="0"/>
              <a:t>  The Natural Nest </a:t>
            </a:r>
          </a:p>
        </p:txBody>
      </p:sp>
      <p:sp>
        <p:nvSpPr>
          <p:cNvPr id="6147" name="Rectangle 3"/>
          <p:cNvSpPr>
            <a:spLocks noGrp="1" noRot="1" noChangeArrowheads="1"/>
          </p:cNvSpPr>
          <p:nvPr>
            <p:ph type="body" sz="half" idx="1"/>
          </p:nvPr>
        </p:nvSpPr>
        <p:spPr>
          <a:xfrm>
            <a:off x="266700" y="1389063"/>
            <a:ext cx="5753100" cy="4422775"/>
          </a:xfrm>
        </p:spPr>
        <p:txBody>
          <a:bodyPr rtlCol="0">
            <a:normAutofit/>
          </a:bodyPr>
          <a:lstStyle/>
          <a:p>
            <a:pPr marL="274320" indent="-274320" eaLnBrk="1" fontAlgn="auto" hangingPunct="1">
              <a:spcAft>
                <a:spcPts val="0"/>
              </a:spcAft>
              <a:buClr>
                <a:schemeClr val="accent3"/>
              </a:buClr>
              <a:buFont typeface="Wingdings 2"/>
              <a:buChar char=""/>
              <a:defRPr/>
            </a:pPr>
            <a:r>
              <a:rPr lang="en-US" altLang="en-US" sz="2800" dirty="0" smtClean="0"/>
              <a:t> </a:t>
            </a:r>
            <a:r>
              <a:rPr lang="en-US" altLang="en-US" sz="2800" b="1" dirty="0" smtClean="0"/>
              <a:t>sheltered, darkened cavity</a:t>
            </a:r>
          </a:p>
          <a:p>
            <a:pPr marL="274320" indent="-274320" eaLnBrk="1" fontAlgn="auto" hangingPunct="1">
              <a:spcAft>
                <a:spcPts val="0"/>
              </a:spcAft>
              <a:buClr>
                <a:schemeClr val="accent3"/>
              </a:buClr>
              <a:buFont typeface="Wingdings 2"/>
              <a:buChar char=""/>
              <a:defRPr/>
            </a:pPr>
            <a:r>
              <a:rPr lang="en-US" altLang="en-US" sz="2800" b="1" dirty="0" smtClean="0"/>
              <a:t> small, defensible entrance</a:t>
            </a:r>
          </a:p>
          <a:p>
            <a:pPr marL="274320" indent="-274320" eaLnBrk="1" fontAlgn="auto" hangingPunct="1">
              <a:spcAft>
                <a:spcPts val="0"/>
              </a:spcAft>
              <a:buClr>
                <a:schemeClr val="accent3"/>
              </a:buClr>
              <a:buFont typeface="Wingdings 2"/>
              <a:buChar char=""/>
              <a:defRPr/>
            </a:pPr>
            <a:r>
              <a:rPr lang="en-US" altLang="en-US" sz="2800" b="1" dirty="0" smtClean="0"/>
              <a:t> size ~ 40 l (in European bee)</a:t>
            </a:r>
          </a:p>
          <a:p>
            <a:pPr marL="274320" indent="-274320" eaLnBrk="1" fontAlgn="auto" hangingPunct="1">
              <a:spcAft>
                <a:spcPts val="0"/>
              </a:spcAft>
              <a:buClr>
                <a:schemeClr val="accent3"/>
              </a:buClr>
              <a:buFont typeface="Wingdings 2"/>
              <a:buChar char=""/>
              <a:defRPr/>
            </a:pPr>
            <a:r>
              <a:rPr lang="en-US" altLang="en-US" sz="2800" b="1" dirty="0" smtClean="0"/>
              <a:t>Construct parallel comb</a:t>
            </a:r>
            <a:endParaRPr lang="en-US" altLang="en-US" sz="2800" b="1" dirty="0"/>
          </a:p>
          <a:p>
            <a:pPr marL="274320" indent="-274320" eaLnBrk="1" fontAlgn="auto" hangingPunct="1">
              <a:spcAft>
                <a:spcPts val="0"/>
              </a:spcAft>
              <a:buClr>
                <a:schemeClr val="accent3"/>
              </a:buClr>
              <a:buFont typeface="Wingdings 2"/>
              <a:buChar char=""/>
              <a:defRPr/>
            </a:pPr>
            <a:r>
              <a:rPr lang="en-US" altLang="en-US" sz="2800" b="1" dirty="0" smtClean="0"/>
              <a:t>Separate brood from food</a:t>
            </a:r>
          </a:p>
        </p:txBody>
      </p:sp>
      <p:pic>
        <p:nvPicPr>
          <p:cNvPr id="71684" name="Picture 8" descr="npo000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163" y="3992563"/>
            <a:ext cx="2716212" cy="2619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68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371600"/>
            <a:ext cx="2590800" cy="5240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686" name="TextBox 1"/>
          <p:cNvSpPr txBox="1">
            <a:spLocks noChangeArrowheads="1"/>
          </p:cNvSpPr>
          <p:nvPr/>
        </p:nvSpPr>
        <p:spPr bwMode="auto">
          <a:xfrm>
            <a:off x="8128000" y="5811838"/>
            <a:ext cx="695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1200">
                <a:latin typeface="Arial" charset="0"/>
              </a:rPr>
              <a:t>Tom </a:t>
            </a:r>
            <a:br>
              <a:rPr lang="en-US" altLang="en-US" sz="1200">
                <a:latin typeface="Arial" charset="0"/>
              </a:rPr>
            </a:br>
            <a:r>
              <a:rPr lang="en-US" altLang="en-US" sz="1200">
                <a:latin typeface="Arial" charset="0"/>
              </a:rPr>
              <a:t>Seeley </a:t>
            </a:r>
          </a:p>
          <a:p>
            <a:pPr eaLnBrk="1" hangingPunct="1">
              <a:spcBef>
                <a:spcPct val="0"/>
              </a:spcBef>
              <a:buClrTx/>
              <a:buSzTx/>
              <a:buFontTx/>
              <a:buNone/>
            </a:pPr>
            <a:r>
              <a:rPr lang="en-US" altLang="en-US" sz="1200">
                <a:latin typeface="Arial" charset="0"/>
              </a:rPr>
              <a:t>Photo</a:t>
            </a:r>
          </a:p>
        </p:txBody>
      </p:sp>
    </p:spTree>
    <p:extLst>
      <p:ext uri="{BB962C8B-B14F-4D97-AF65-F5344CB8AC3E}">
        <p14:creationId xmlns:p14="http://schemas.microsoft.com/office/powerpoint/2010/main" val="288020602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2000"/>
                                        <p:tgtEl>
                                          <p:spTgt spid="6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fade">
                                      <p:cBhvr>
                                        <p:cTn id="12" dur="2000"/>
                                        <p:tgtEl>
                                          <p:spTgt spid="61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Effect transition="in" filter="fade">
                                      <p:cBhvr>
                                        <p:cTn id="17" dur="2000"/>
                                        <p:tgtEl>
                                          <p:spTgt spid="61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47">
                                            <p:txEl>
                                              <p:pRg st="3" end="3"/>
                                            </p:txEl>
                                          </p:spTgt>
                                        </p:tgtEl>
                                        <p:attrNameLst>
                                          <p:attrName>style.visibility</p:attrName>
                                        </p:attrNameLst>
                                      </p:cBhvr>
                                      <p:to>
                                        <p:strVal val="visible"/>
                                      </p:to>
                                    </p:set>
                                    <p:animEffect transition="in" filter="fade">
                                      <p:cBhvr>
                                        <p:cTn id="22" dur="2000"/>
                                        <p:tgtEl>
                                          <p:spTgt spid="614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147">
                                            <p:txEl>
                                              <p:pRg st="4" end="4"/>
                                            </p:txEl>
                                          </p:spTgt>
                                        </p:tgtEl>
                                        <p:attrNameLst>
                                          <p:attrName>style.visibility</p:attrName>
                                        </p:attrNameLst>
                                      </p:cBhvr>
                                      <p:to>
                                        <p:strVal val="visible"/>
                                      </p:to>
                                    </p:set>
                                    <p:animEffect transition="in" filter="fade">
                                      <p:cBhvr>
                                        <p:cTn id="27" dur="2000"/>
                                        <p:tgtEl>
                                          <p:spTgt spid="61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6"/>
          <p:cNvSpPr txBox="1">
            <a:spLocks noChangeArrowheads="1"/>
          </p:cNvSpPr>
          <p:nvPr/>
        </p:nvSpPr>
        <p:spPr bwMode="auto">
          <a:xfrm>
            <a:off x="1558925" y="374650"/>
            <a:ext cx="510540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4800">
                <a:latin typeface="Arial" charset="0"/>
              </a:rPr>
              <a:t>      </a:t>
            </a:r>
            <a:r>
              <a:rPr lang="en-US" altLang="en-US" sz="3200" b="1">
                <a:latin typeface="Arial" charset="0"/>
              </a:rPr>
              <a:t>The</a:t>
            </a:r>
          </a:p>
          <a:p>
            <a:pPr eaLnBrk="1" hangingPunct="1">
              <a:spcBef>
                <a:spcPct val="0"/>
              </a:spcBef>
              <a:buClrTx/>
              <a:buSzTx/>
              <a:buFontTx/>
              <a:buNone/>
            </a:pPr>
            <a:r>
              <a:rPr lang="en-US" altLang="en-US" sz="3200" b="1">
                <a:latin typeface="Arial" charset="0"/>
              </a:rPr>
              <a:t>  Langstroth  Hive</a:t>
            </a:r>
          </a:p>
        </p:txBody>
      </p:sp>
      <p:pic>
        <p:nvPicPr>
          <p:cNvPr id="74755" name="Picture 8" descr="npo00002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325" y="2057400"/>
            <a:ext cx="3565525" cy="3962400"/>
          </a:xfrm>
          <a:prstGeom prst="rect">
            <a:avLst/>
          </a:prstGeom>
          <a:noFill/>
          <a:ln w="9525"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475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4800" y="274638"/>
            <a:ext cx="3165475" cy="587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757" name="TextBox 1"/>
          <p:cNvSpPr txBox="1">
            <a:spLocks noChangeArrowheads="1"/>
          </p:cNvSpPr>
          <p:nvPr/>
        </p:nvSpPr>
        <p:spPr bwMode="auto">
          <a:xfrm>
            <a:off x="6967538" y="5897563"/>
            <a:ext cx="20034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1100">
                <a:latin typeface="Arial" charset="0"/>
              </a:rPr>
              <a:t>Brushy Mountain Bee Supply</a:t>
            </a:r>
          </a:p>
        </p:txBody>
      </p:sp>
      <p:sp>
        <p:nvSpPr>
          <p:cNvPr id="74758" name="TextBox 1"/>
          <p:cNvSpPr txBox="1">
            <a:spLocks noChangeArrowheads="1"/>
          </p:cNvSpPr>
          <p:nvPr/>
        </p:nvSpPr>
        <p:spPr bwMode="auto">
          <a:xfrm>
            <a:off x="-23813" y="6146800"/>
            <a:ext cx="6503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2400">
                <a:latin typeface="Georgia" pitchFamily="18" charset="0"/>
              </a:rPr>
              <a:t>BASIC CONCEPT– separation of brood &amp; food</a:t>
            </a:r>
          </a:p>
        </p:txBody>
      </p:sp>
    </p:spTree>
    <p:extLst>
      <p:ext uri="{BB962C8B-B14F-4D97-AF65-F5344CB8AC3E}">
        <p14:creationId xmlns:p14="http://schemas.microsoft.com/office/powerpoint/2010/main" val="1953246226"/>
      </p:ext>
    </p:extLst>
  </p:cSld>
  <p:clrMapOvr>
    <a:masterClrMapping/>
  </p:clrMapOvr>
  <p:transition spd="slow">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301625" y="228600"/>
            <a:ext cx="8689975" cy="1325563"/>
          </a:xfrm>
        </p:spPr>
        <p:txBody>
          <a:bodyPr/>
          <a:lstStyle/>
          <a:p>
            <a:pPr eaLnBrk="1" hangingPunct="1"/>
            <a:r>
              <a:rPr lang="en-US" altLang="en-US" sz="4800" b="1" smtClean="0"/>
              <a:t>         </a:t>
            </a:r>
            <a:r>
              <a:rPr lang="en-US" altLang="en-US" sz="5400" b="1" smtClean="0"/>
              <a:t>Basic comb organization</a:t>
            </a:r>
          </a:p>
        </p:txBody>
      </p:sp>
      <p:pic>
        <p:nvPicPr>
          <p:cNvPr id="7577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138" y="2201863"/>
            <a:ext cx="7554912" cy="394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780" name="TextBox 5"/>
          <p:cNvSpPr txBox="1">
            <a:spLocks noChangeArrowheads="1"/>
          </p:cNvSpPr>
          <p:nvPr/>
        </p:nvSpPr>
        <p:spPr bwMode="auto">
          <a:xfrm>
            <a:off x="7285038" y="5919788"/>
            <a:ext cx="1301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1200">
                <a:solidFill>
                  <a:schemeClr val="bg1"/>
                </a:solidFill>
                <a:latin typeface="Arial" charset="0"/>
              </a:rPr>
              <a:t>L. Connor Photo</a:t>
            </a:r>
          </a:p>
        </p:txBody>
      </p:sp>
      <p:sp>
        <p:nvSpPr>
          <p:cNvPr id="75781" name="TextBox 6"/>
          <p:cNvSpPr txBox="1">
            <a:spLocks noChangeArrowheads="1"/>
          </p:cNvSpPr>
          <p:nvPr/>
        </p:nvSpPr>
        <p:spPr bwMode="auto">
          <a:xfrm>
            <a:off x="2362200" y="6199188"/>
            <a:ext cx="63039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2400" b="1">
                <a:latin typeface="Arial" charset="0"/>
              </a:rPr>
              <a:t>Capped worker cells    capped drone cells</a:t>
            </a:r>
          </a:p>
        </p:txBody>
      </p:sp>
      <p:sp>
        <p:nvSpPr>
          <p:cNvPr id="75782" name="TextBox 7"/>
          <p:cNvSpPr txBox="1">
            <a:spLocks noChangeArrowheads="1"/>
          </p:cNvSpPr>
          <p:nvPr/>
        </p:nvSpPr>
        <p:spPr bwMode="auto">
          <a:xfrm>
            <a:off x="5716588" y="1508125"/>
            <a:ext cx="307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2400" b="1">
                <a:solidFill>
                  <a:schemeClr val="bg1"/>
                </a:solidFill>
                <a:latin typeface="Arial" charset="0"/>
              </a:rPr>
              <a:t>Capped honey cells</a:t>
            </a:r>
          </a:p>
        </p:txBody>
      </p:sp>
      <p:sp>
        <p:nvSpPr>
          <p:cNvPr id="75783" name="Up Arrow 8"/>
          <p:cNvSpPr>
            <a:spLocks noChangeArrowheads="1"/>
          </p:cNvSpPr>
          <p:nvPr/>
        </p:nvSpPr>
        <p:spPr bwMode="auto">
          <a:xfrm>
            <a:off x="3352800" y="4953000"/>
            <a:ext cx="242888" cy="1169988"/>
          </a:xfrm>
          <a:prstGeom prst="upArrow">
            <a:avLst>
              <a:gd name="adj1" fmla="val 50000"/>
              <a:gd name="adj2" fmla="val 4988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endParaRPr lang="en-US" altLang="en-US" sz="1800">
              <a:latin typeface="Arial" charset="0"/>
            </a:endParaRPr>
          </a:p>
        </p:txBody>
      </p:sp>
      <p:sp>
        <p:nvSpPr>
          <p:cNvPr id="75784" name="Up Arrow 10"/>
          <p:cNvSpPr>
            <a:spLocks noChangeArrowheads="1"/>
          </p:cNvSpPr>
          <p:nvPr/>
        </p:nvSpPr>
        <p:spPr bwMode="auto">
          <a:xfrm>
            <a:off x="6700838" y="5538788"/>
            <a:ext cx="242887" cy="844550"/>
          </a:xfrm>
          <a:prstGeom prst="upArrow">
            <a:avLst>
              <a:gd name="adj1" fmla="val 50000"/>
              <a:gd name="adj2" fmla="val 4980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endParaRPr lang="en-US" altLang="en-US" sz="1800">
              <a:latin typeface="Arial" charset="0"/>
            </a:endParaRPr>
          </a:p>
        </p:txBody>
      </p:sp>
      <p:sp>
        <p:nvSpPr>
          <p:cNvPr id="75785" name="Up Arrow 11"/>
          <p:cNvSpPr>
            <a:spLocks noChangeArrowheads="1"/>
          </p:cNvSpPr>
          <p:nvPr/>
        </p:nvSpPr>
        <p:spPr bwMode="auto">
          <a:xfrm rot="10800000">
            <a:off x="7813675" y="1784350"/>
            <a:ext cx="242888" cy="701675"/>
          </a:xfrm>
          <a:prstGeom prst="upArrow">
            <a:avLst>
              <a:gd name="adj1" fmla="val 50000"/>
              <a:gd name="adj2" fmla="val 4982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endParaRPr lang="en-US" altLang="en-US" sz="1800">
              <a:latin typeface="Arial" charset="0"/>
            </a:endParaRPr>
          </a:p>
        </p:txBody>
      </p:sp>
    </p:spTree>
    <p:extLst>
      <p:ext uri="{BB962C8B-B14F-4D97-AF65-F5344CB8AC3E}">
        <p14:creationId xmlns:p14="http://schemas.microsoft.com/office/powerpoint/2010/main" val="1908569485"/>
      </p:ext>
    </p:extLst>
  </p:cSld>
  <p:clrMapOvr>
    <a:masterClrMapping/>
  </p:clrMapOvr>
  <p:transition spd="slow">
    <p:split orient="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338138"/>
            <a:ext cx="8534400" cy="1252537"/>
          </a:xfrm>
        </p:spPr>
        <p:txBody>
          <a:bodyPr/>
          <a:lstStyle/>
          <a:p>
            <a:pPr eaLnBrk="1" hangingPunct="1"/>
            <a:r>
              <a:rPr lang="en-US" altLang="en-US" smtClean="0"/>
              <a:t>          </a:t>
            </a:r>
            <a:r>
              <a:rPr lang="en-US" altLang="en-US" sz="4800" b="1" smtClean="0"/>
              <a:t>Parallel but not removable</a:t>
            </a:r>
          </a:p>
        </p:txBody>
      </p:sp>
      <p:pic>
        <p:nvPicPr>
          <p:cNvPr id="768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338388"/>
            <a:ext cx="4065588"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0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740025"/>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4482305"/>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b="1" dirty="0" smtClean="0"/>
              <a:t>Beekeeping hives</a:t>
            </a:r>
          </a:p>
        </p:txBody>
      </p:sp>
      <p:sp>
        <p:nvSpPr>
          <p:cNvPr id="3" name="Text Placeholder 2"/>
          <p:cNvSpPr>
            <a:spLocks noGrp="1"/>
          </p:cNvSpPr>
          <p:nvPr>
            <p:ph type="body" sz="half" idx="1"/>
          </p:nvPr>
        </p:nvSpPr>
        <p:spPr/>
        <p:txBody>
          <a:bodyPr/>
          <a:lstStyle/>
          <a:p>
            <a:pPr>
              <a:defRPr/>
            </a:pPr>
            <a:r>
              <a:rPr lang="en-US" dirty="0" err="1" smtClean="0"/>
              <a:t>Langstroth</a:t>
            </a:r>
            <a:r>
              <a:rPr lang="en-US" dirty="0" smtClean="0"/>
              <a:t> 8 or 10 frame</a:t>
            </a:r>
          </a:p>
          <a:p>
            <a:pPr marL="0" indent="0">
              <a:buFont typeface="Wingdings 2" pitchFamily="18" charset="2"/>
              <a:buNone/>
              <a:defRPr/>
            </a:pPr>
            <a:r>
              <a:rPr lang="en-US" dirty="0" smtClean="0"/>
              <a:t>         Vertical hives</a:t>
            </a:r>
            <a:endParaRPr lang="en-US" dirty="0"/>
          </a:p>
        </p:txBody>
      </p:sp>
      <p:sp>
        <p:nvSpPr>
          <p:cNvPr id="4" name="Content Placeholder 3"/>
          <p:cNvSpPr>
            <a:spLocks noGrp="1"/>
          </p:cNvSpPr>
          <p:nvPr>
            <p:ph sz="quarter" idx="2"/>
          </p:nvPr>
        </p:nvSpPr>
        <p:spPr/>
        <p:txBody>
          <a:bodyPr/>
          <a:lstStyle/>
          <a:p>
            <a:pPr>
              <a:defRPr/>
            </a:pPr>
            <a:r>
              <a:rPr lang="en-US" b="1" dirty="0" smtClean="0"/>
              <a:t>Other</a:t>
            </a:r>
          </a:p>
          <a:p>
            <a:pPr>
              <a:defRPr/>
            </a:pPr>
            <a:r>
              <a:rPr lang="en-US" dirty="0" err="1" smtClean="0"/>
              <a:t>Warré</a:t>
            </a:r>
            <a:r>
              <a:rPr lang="en-US" dirty="0" smtClean="0"/>
              <a:t> hive</a:t>
            </a:r>
          </a:p>
          <a:p>
            <a:pPr>
              <a:defRPr/>
            </a:pPr>
            <a:r>
              <a:rPr lang="en-US" dirty="0" smtClean="0"/>
              <a:t>Observation</a:t>
            </a:r>
          </a:p>
          <a:p>
            <a:pPr marL="0" indent="0">
              <a:buFont typeface="Wingdings 2" pitchFamily="18" charset="2"/>
              <a:buNone/>
              <a:defRPr/>
            </a:pPr>
            <a:r>
              <a:rPr lang="en-US" dirty="0"/>
              <a:t> </a:t>
            </a:r>
            <a:r>
              <a:rPr lang="en-US" dirty="0" smtClean="0"/>
              <a:t>       hive</a:t>
            </a:r>
            <a:endParaRPr lang="en-US" dirty="0"/>
          </a:p>
        </p:txBody>
      </p:sp>
      <p:sp>
        <p:nvSpPr>
          <p:cNvPr id="77829" name="Content Placeholder 4"/>
          <p:cNvSpPr>
            <a:spLocks noGrp="1"/>
          </p:cNvSpPr>
          <p:nvPr>
            <p:ph sz="quarter" idx="3"/>
          </p:nvPr>
        </p:nvSpPr>
        <p:spPr/>
        <p:txBody>
          <a:bodyPr/>
          <a:lstStyle/>
          <a:p>
            <a:r>
              <a:rPr lang="en-US" altLang="en-US" smtClean="0"/>
              <a:t>Horizontal hives</a:t>
            </a:r>
          </a:p>
          <a:p>
            <a:r>
              <a:rPr lang="en-US" altLang="en-US" smtClean="0"/>
              <a:t>Top bar hive </a:t>
            </a:r>
          </a:p>
          <a:p>
            <a:r>
              <a:rPr lang="en-US" altLang="en-US" smtClean="0"/>
              <a:t>Long hive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2125" y="1077913"/>
            <a:ext cx="216376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625725"/>
            <a:ext cx="3967163" cy="27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Picture 2" descr="C:\Users\dewey\Desktop\TO DO\working items\Permapiculture FOR BC\top bar hive with observation window (hinged door on sid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800600"/>
            <a:ext cx="2357438"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1" name="Picture 3" descr="C:\Users\dewey\Desktop\2014\publications\BC treatment free\5 colony apiary - pretty but best for be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175" y="3657600"/>
            <a:ext cx="3960813"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943514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45411"/>
                                        </p:tgtEl>
                                        <p:attrNameLst>
                                          <p:attrName>style.visibility</p:attrName>
                                        </p:attrNameLst>
                                      </p:cBhvr>
                                      <p:to>
                                        <p:strVal val="visible"/>
                                      </p:to>
                                    </p:set>
                                    <p:animEffect transition="in" filter="wipe(down)">
                                      <p:cBhvr>
                                        <p:cTn id="7" dur="500"/>
                                        <p:tgtEl>
                                          <p:spTgt spid="1454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additive="base">
                                        <p:cTn id="2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 calcmode="lin" valueType="num">
                                      <p:cBhvr additive="base">
                                        <p:cTn id="30"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6" presetClass="entr" presetSubtype="21"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457200" y="533400"/>
            <a:ext cx="8229600" cy="1143000"/>
          </a:xfrm>
        </p:spPr>
        <p:txBody>
          <a:bodyPr>
            <a:normAutofit/>
          </a:bodyPr>
          <a:lstStyle/>
          <a:p>
            <a:pPr algn="ctr"/>
            <a:r>
              <a:rPr lang="en-US" altLang="en-US" sz="7200" b="1" smtClean="0"/>
              <a:t>Bee Basics</a:t>
            </a:r>
          </a:p>
        </p:txBody>
      </p:sp>
      <p:sp>
        <p:nvSpPr>
          <p:cNvPr id="70659" name="Content Placeholder 2"/>
          <p:cNvSpPr>
            <a:spLocks noGrp="1"/>
          </p:cNvSpPr>
          <p:nvPr>
            <p:ph idx="1"/>
          </p:nvPr>
        </p:nvSpPr>
        <p:spPr>
          <a:xfrm>
            <a:off x="914400" y="1676400"/>
            <a:ext cx="8229600" cy="4389438"/>
          </a:xfrm>
        </p:spPr>
        <p:txBody>
          <a:bodyPr>
            <a:normAutofit/>
          </a:bodyPr>
          <a:lstStyle/>
          <a:p>
            <a:r>
              <a:rPr lang="en-US" altLang="en-US" sz="4000" dirty="0" smtClean="0"/>
              <a:t>Bees</a:t>
            </a:r>
          </a:p>
          <a:p>
            <a:r>
              <a:rPr lang="en-US" altLang="en-US" sz="4000" dirty="0" smtClean="0"/>
              <a:t>Bee hive</a:t>
            </a:r>
          </a:p>
          <a:p>
            <a:r>
              <a:rPr lang="en-US" altLang="en-US" sz="4000" b="1" dirty="0" smtClean="0">
                <a:solidFill>
                  <a:srgbClr val="FF0000"/>
                </a:solidFill>
              </a:rPr>
              <a:t>Location for hives </a:t>
            </a:r>
            <a:r>
              <a:rPr lang="en-US" altLang="en-US" sz="4000" b="1" dirty="0" err="1" smtClean="0">
                <a:solidFill>
                  <a:srgbClr val="FF0000"/>
                </a:solidFill>
              </a:rPr>
              <a:t>i.e</a:t>
            </a:r>
            <a:r>
              <a:rPr lang="en-US" altLang="en-US" sz="4000" b="1" dirty="0" smtClean="0">
                <a:solidFill>
                  <a:srgbClr val="FF0000"/>
                </a:solidFill>
              </a:rPr>
              <a:t>  Apiary</a:t>
            </a:r>
          </a:p>
          <a:p>
            <a:r>
              <a:rPr lang="en-US" altLang="en-US" sz="4000" dirty="0" smtClean="0"/>
              <a:t>Personal protective equipment</a:t>
            </a:r>
          </a:p>
          <a:p>
            <a:r>
              <a:rPr lang="en-US" altLang="en-US" sz="4000" dirty="0" smtClean="0"/>
              <a:t>Tools to work bees</a:t>
            </a:r>
          </a:p>
          <a:p>
            <a:r>
              <a:rPr lang="en-US" altLang="en-US" sz="4000" dirty="0" smtClean="0"/>
              <a:t>Courage and fortitude</a:t>
            </a:r>
          </a:p>
        </p:txBody>
      </p:sp>
    </p:spTree>
    <p:extLst>
      <p:ext uri="{BB962C8B-B14F-4D97-AF65-F5344CB8AC3E}">
        <p14:creationId xmlns:p14="http://schemas.microsoft.com/office/powerpoint/2010/main" val="203981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p:txBody>
          <a:bodyPr/>
          <a:lstStyle/>
          <a:p>
            <a:pPr algn="ctr" eaLnBrk="1" hangingPunct="1"/>
            <a:r>
              <a:rPr lang="en-US" altLang="en-US" sz="5400" b="1" dirty="0" smtClean="0"/>
              <a:t>The Apiary (Location)</a:t>
            </a:r>
          </a:p>
        </p:txBody>
      </p:sp>
      <p:sp>
        <p:nvSpPr>
          <p:cNvPr id="37892" name="Text Box 8"/>
          <p:cNvSpPr txBox="1">
            <a:spLocks noChangeArrowheads="1"/>
          </p:cNvSpPr>
          <p:nvPr/>
        </p:nvSpPr>
        <p:spPr bwMode="auto">
          <a:xfrm>
            <a:off x="373063" y="5737225"/>
            <a:ext cx="8458200" cy="107721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spcBef>
                <a:spcPct val="0"/>
              </a:spcBef>
              <a:buClrTx/>
              <a:buSzTx/>
              <a:buFontTx/>
              <a:buNone/>
            </a:pPr>
            <a:r>
              <a:rPr lang="en-US" altLang="en-US" sz="3200" b="1" dirty="0">
                <a:solidFill>
                  <a:schemeClr val="tx1"/>
                </a:solidFill>
                <a:latin typeface="Verdana" pitchFamily="34" charset="0"/>
              </a:rPr>
              <a:t>traditionally – out behind the </a:t>
            </a:r>
            <a:r>
              <a:rPr lang="en-US" altLang="en-US" sz="3200" b="1" dirty="0" smtClean="0">
                <a:solidFill>
                  <a:schemeClr val="tx1"/>
                </a:solidFill>
                <a:latin typeface="Verdana" pitchFamily="34" charset="0"/>
              </a:rPr>
              <a:t>barn</a:t>
            </a:r>
          </a:p>
          <a:p>
            <a:pPr>
              <a:spcBef>
                <a:spcPct val="0"/>
              </a:spcBef>
              <a:buClrTx/>
              <a:buSzTx/>
              <a:buFontTx/>
              <a:buNone/>
            </a:pPr>
            <a:r>
              <a:rPr lang="en-US" altLang="en-US" sz="3200" b="1" dirty="0" smtClean="0">
                <a:solidFill>
                  <a:schemeClr val="tx1"/>
                </a:solidFill>
                <a:latin typeface="Verdana" pitchFamily="34" charset="0"/>
              </a:rPr>
              <a:t>      Out of sight – out of mind</a:t>
            </a:r>
            <a:endParaRPr lang="en-US" altLang="en-US" sz="3200" b="1" dirty="0">
              <a:solidFill>
                <a:schemeClr val="tx1"/>
              </a:solidFill>
              <a:latin typeface="Verdana" pitchFamily="34" charset="0"/>
            </a:endParaRPr>
          </a:p>
        </p:txBody>
      </p:sp>
      <p:pic>
        <p:nvPicPr>
          <p:cNvPr id="3789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13" y="2408165"/>
            <a:ext cx="433705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5" name="TextBox 1"/>
          <p:cNvSpPr txBox="1">
            <a:spLocks noChangeArrowheads="1"/>
          </p:cNvSpPr>
          <p:nvPr/>
        </p:nvSpPr>
        <p:spPr bwMode="auto">
          <a:xfrm>
            <a:off x="7840663" y="5297488"/>
            <a:ext cx="11715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1100">
                <a:solidFill>
                  <a:schemeClr val="bg1"/>
                </a:solidFill>
              </a:rPr>
              <a:t>L Connor Photo</a:t>
            </a: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8363" y="2197100"/>
            <a:ext cx="4333875" cy="295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38405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Rot="1" noChangeArrowheads="1"/>
          </p:cNvSpPr>
          <p:nvPr>
            <p:ph idx="1"/>
          </p:nvPr>
        </p:nvSpPr>
        <p:spPr>
          <a:xfrm>
            <a:off x="228600" y="2209800"/>
            <a:ext cx="7408863" cy="4648200"/>
          </a:xfrm>
        </p:spPr>
        <p:txBody>
          <a:bodyPr>
            <a:normAutofit fontScale="85000" lnSpcReduction="20000"/>
          </a:bodyPr>
          <a:lstStyle/>
          <a:p>
            <a:pPr eaLnBrk="1" hangingPunct="1">
              <a:lnSpc>
                <a:spcPct val="80000"/>
              </a:lnSpc>
            </a:pPr>
            <a:r>
              <a:rPr lang="en-US" altLang="en-US" sz="2800" dirty="0" smtClean="0"/>
              <a:t> </a:t>
            </a:r>
            <a:r>
              <a:rPr lang="en-US" altLang="en-US" sz="3500" b="1" dirty="0" smtClean="0"/>
              <a:t>Consider neighbors 1</a:t>
            </a:r>
            <a:r>
              <a:rPr lang="en-US" altLang="en-US" sz="3500" b="1" baseline="30000" dirty="0" smtClean="0"/>
              <a:t>st</a:t>
            </a:r>
          </a:p>
          <a:p>
            <a:pPr eaLnBrk="1" hangingPunct="1">
              <a:lnSpc>
                <a:spcPct val="80000"/>
              </a:lnSpc>
            </a:pPr>
            <a:r>
              <a:rPr lang="en-US" altLang="en-US" sz="3500" b="1" dirty="0" smtClean="0"/>
              <a:t> Keep gentle, manageable bees</a:t>
            </a:r>
          </a:p>
          <a:p>
            <a:pPr eaLnBrk="1" hangingPunct="1">
              <a:lnSpc>
                <a:spcPct val="80000"/>
              </a:lnSpc>
            </a:pPr>
            <a:r>
              <a:rPr lang="en-US" altLang="en-US" sz="3500" b="1" dirty="0" smtClean="0"/>
              <a:t> Know bee biology</a:t>
            </a:r>
          </a:p>
          <a:p>
            <a:pPr eaLnBrk="1" hangingPunct="1">
              <a:lnSpc>
                <a:spcPct val="80000"/>
              </a:lnSpc>
            </a:pPr>
            <a:r>
              <a:rPr lang="en-US" altLang="en-US" sz="3500" b="1" dirty="0" smtClean="0"/>
              <a:t> Control swarming</a:t>
            </a:r>
          </a:p>
          <a:p>
            <a:pPr eaLnBrk="1" hangingPunct="1">
              <a:lnSpc>
                <a:spcPct val="80000"/>
              </a:lnSpc>
            </a:pPr>
            <a:r>
              <a:rPr lang="en-US" altLang="en-US" sz="3500" b="1" dirty="0" smtClean="0"/>
              <a:t> Keep water source nearby</a:t>
            </a:r>
          </a:p>
          <a:p>
            <a:pPr eaLnBrk="1" hangingPunct="1">
              <a:lnSpc>
                <a:spcPct val="80000"/>
              </a:lnSpc>
            </a:pPr>
            <a:r>
              <a:rPr lang="en-US" altLang="en-US" sz="3500" b="1" dirty="0" smtClean="0"/>
              <a:t> Conceal or camouflage bees</a:t>
            </a:r>
          </a:p>
          <a:p>
            <a:pPr eaLnBrk="1" hangingPunct="1">
              <a:lnSpc>
                <a:spcPct val="80000"/>
              </a:lnSpc>
            </a:pPr>
            <a:r>
              <a:rPr lang="en-US" altLang="en-US" sz="3500" b="1" dirty="0" smtClean="0"/>
              <a:t> Limit inspections to ideal </a:t>
            </a:r>
          </a:p>
          <a:p>
            <a:pPr marL="0" indent="0" eaLnBrk="1" hangingPunct="1">
              <a:lnSpc>
                <a:spcPct val="80000"/>
              </a:lnSpc>
              <a:buNone/>
            </a:pPr>
            <a:r>
              <a:rPr lang="en-US" altLang="en-US" sz="3500" b="1" dirty="0"/>
              <a:t> </a:t>
            </a:r>
            <a:r>
              <a:rPr lang="en-US" altLang="en-US" sz="3500" b="1" dirty="0" smtClean="0"/>
              <a:t>                 weather</a:t>
            </a:r>
          </a:p>
          <a:p>
            <a:pPr eaLnBrk="1" hangingPunct="1">
              <a:lnSpc>
                <a:spcPct val="80000"/>
              </a:lnSpc>
            </a:pPr>
            <a:r>
              <a:rPr lang="en-US" altLang="en-US" sz="3500" b="1" dirty="0" smtClean="0"/>
              <a:t> Don’ permit robbing</a:t>
            </a:r>
          </a:p>
          <a:p>
            <a:pPr eaLnBrk="1" hangingPunct="1">
              <a:lnSpc>
                <a:spcPct val="80000"/>
              </a:lnSpc>
            </a:pPr>
            <a:r>
              <a:rPr lang="en-US" altLang="en-US" sz="3500" b="1" dirty="0" smtClean="0"/>
              <a:t> add/remove supers in timely </a:t>
            </a:r>
          </a:p>
          <a:p>
            <a:pPr marL="0" indent="0" eaLnBrk="1" hangingPunct="1">
              <a:lnSpc>
                <a:spcPct val="80000"/>
              </a:lnSpc>
              <a:buNone/>
            </a:pPr>
            <a:r>
              <a:rPr lang="en-US" altLang="en-US" sz="3500" b="1" dirty="0" smtClean="0"/>
              <a:t>                 fashion</a:t>
            </a:r>
          </a:p>
          <a:p>
            <a:pPr eaLnBrk="1" hangingPunct="1">
              <a:lnSpc>
                <a:spcPct val="80000"/>
              </a:lnSpc>
            </a:pPr>
            <a:r>
              <a:rPr lang="en-US" altLang="en-US" sz="3500" b="1" dirty="0" smtClean="0"/>
              <a:t> Be an active beekeeper</a:t>
            </a:r>
          </a:p>
        </p:txBody>
      </p:sp>
      <p:sp>
        <p:nvSpPr>
          <p:cNvPr id="39939" name="Rectangle 2"/>
          <p:cNvSpPr>
            <a:spLocks noGrp="1" noRot="1" noChangeArrowheads="1"/>
          </p:cNvSpPr>
          <p:nvPr>
            <p:ph type="title"/>
          </p:nvPr>
        </p:nvSpPr>
        <p:spPr>
          <a:xfrm>
            <a:off x="228600" y="914400"/>
            <a:ext cx="8229600" cy="1143000"/>
          </a:xfrm>
        </p:spPr>
        <p:txBody>
          <a:bodyPr>
            <a:normAutofit fontScale="90000"/>
          </a:bodyPr>
          <a:lstStyle/>
          <a:p>
            <a:pPr eaLnBrk="1" hangingPunct="1"/>
            <a:r>
              <a:rPr lang="en-US" altLang="en-US" sz="5400" b="1" dirty="0" smtClean="0"/>
              <a:t>      The ideal Apiary – tips for 			urbanites</a:t>
            </a:r>
          </a:p>
        </p:txBody>
      </p:sp>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895599"/>
            <a:ext cx="2660515" cy="3657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52977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57200" y="533400"/>
            <a:ext cx="8229600" cy="1143000"/>
          </a:xfrm>
        </p:spPr>
        <p:txBody>
          <a:bodyPr/>
          <a:lstStyle/>
          <a:p>
            <a:pPr algn="ctr"/>
            <a:r>
              <a:rPr lang="en-US" altLang="en-US" sz="7200" b="1" smtClean="0"/>
              <a:t>Bee Basics</a:t>
            </a:r>
          </a:p>
        </p:txBody>
      </p:sp>
      <p:sp>
        <p:nvSpPr>
          <p:cNvPr id="54275" name="Content Placeholder 2"/>
          <p:cNvSpPr>
            <a:spLocks noGrp="1"/>
          </p:cNvSpPr>
          <p:nvPr>
            <p:ph idx="1"/>
          </p:nvPr>
        </p:nvSpPr>
        <p:spPr>
          <a:xfrm>
            <a:off x="914400" y="1676400"/>
            <a:ext cx="8229600" cy="4389438"/>
          </a:xfrm>
        </p:spPr>
        <p:txBody>
          <a:bodyPr>
            <a:normAutofit/>
          </a:bodyPr>
          <a:lstStyle/>
          <a:p>
            <a:r>
              <a:rPr lang="en-US" altLang="en-US" sz="4000" dirty="0" smtClean="0"/>
              <a:t>Bees</a:t>
            </a:r>
          </a:p>
          <a:p>
            <a:r>
              <a:rPr lang="en-US" altLang="en-US" sz="4000" dirty="0" smtClean="0"/>
              <a:t>Bee hive</a:t>
            </a:r>
          </a:p>
          <a:p>
            <a:r>
              <a:rPr lang="en-US" altLang="en-US" sz="4000" dirty="0" smtClean="0"/>
              <a:t>Location for hives</a:t>
            </a:r>
          </a:p>
          <a:p>
            <a:r>
              <a:rPr lang="en-US" altLang="en-US" sz="4000" b="1" dirty="0" smtClean="0">
                <a:solidFill>
                  <a:srgbClr val="FF0000"/>
                </a:solidFill>
              </a:rPr>
              <a:t>Personal protective equipment</a:t>
            </a:r>
          </a:p>
          <a:p>
            <a:r>
              <a:rPr lang="en-US" altLang="en-US" sz="4000" dirty="0" smtClean="0"/>
              <a:t> </a:t>
            </a:r>
            <a:r>
              <a:rPr lang="en-US" altLang="en-US" sz="4000" b="1" dirty="0" smtClean="0">
                <a:solidFill>
                  <a:srgbClr val="FF0000"/>
                </a:solidFill>
              </a:rPr>
              <a:t>Tools to work bees</a:t>
            </a:r>
          </a:p>
          <a:p>
            <a:r>
              <a:rPr lang="en-US" altLang="en-US" sz="4000" dirty="0" smtClean="0"/>
              <a:t>Courage and fortitude</a:t>
            </a:r>
          </a:p>
        </p:txBody>
      </p:sp>
    </p:spTree>
    <p:extLst>
      <p:ext uri="{BB962C8B-B14F-4D97-AF65-F5344CB8AC3E}">
        <p14:creationId xmlns:p14="http://schemas.microsoft.com/office/powerpoint/2010/main" val="20987001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rrowheads="1"/>
          </p:cNvSpPr>
          <p:nvPr>
            <p:ph type="title"/>
          </p:nvPr>
        </p:nvSpPr>
        <p:spPr>
          <a:xfrm>
            <a:off x="984250" y="-228600"/>
            <a:ext cx="7793038" cy="1462088"/>
          </a:xfrm>
        </p:spPr>
        <p:txBody>
          <a:bodyPr/>
          <a:lstStyle/>
          <a:p>
            <a:pPr eaLnBrk="1" hangingPunct="1"/>
            <a:r>
              <a:rPr lang="en-US" altLang="en-US" sz="5400" b="1" smtClean="0"/>
              <a:t>     </a:t>
            </a:r>
            <a:r>
              <a:rPr lang="en-US" altLang="en-US" sz="4400" b="1" smtClean="0"/>
              <a:t>Personal equipment</a:t>
            </a:r>
          </a:p>
        </p:txBody>
      </p:sp>
      <p:sp>
        <p:nvSpPr>
          <p:cNvPr id="51203" name="Rectangle 3"/>
          <p:cNvSpPr>
            <a:spLocks noGrp="1" noRot="1" noChangeArrowheads="1"/>
          </p:cNvSpPr>
          <p:nvPr>
            <p:ph type="body" sz="half" idx="1"/>
          </p:nvPr>
        </p:nvSpPr>
        <p:spPr>
          <a:xfrm>
            <a:off x="925513" y="1525588"/>
            <a:ext cx="4038600" cy="4343400"/>
          </a:xfrm>
        </p:spPr>
        <p:txBody>
          <a:bodyPr/>
          <a:lstStyle/>
          <a:p>
            <a:pPr eaLnBrk="1" hangingPunct="1">
              <a:lnSpc>
                <a:spcPct val="90000"/>
              </a:lnSpc>
            </a:pPr>
            <a:r>
              <a:rPr lang="en-US" altLang="en-US" sz="2800" smtClean="0"/>
              <a:t> </a:t>
            </a:r>
            <a:r>
              <a:rPr lang="en-US" altLang="en-US" sz="2800" b="1" smtClean="0"/>
              <a:t>bee veil</a:t>
            </a:r>
          </a:p>
          <a:p>
            <a:pPr eaLnBrk="1" hangingPunct="1">
              <a:lnSpc>
                <a:spcPct val="90000"/>
              </a:lnSpc>
            </a:pPr>
            <a:r>
              <a:rPr lang="en-US" altLang="en-US" sz="2800" b="1" smtClean="0"/>
              <a:t> coveralls </a:t>
            </a:r>
          </a:p>
          <a:p>
            <a:pPr lvl="1" eaLnBrk="1" hangingPunct="1">
              <a:lnSpc>
                <a:spcPct val="90000"/>
              </a:lnSpc>
            </a:pPr>
            <a:r>
              <a:rPr lang="en-US" altLang="en-US" sz="2800" b="1" smtClean="0"/>
              <a:t> some include veil</a:t>
            </a:r>
          </a:p>
          <a:p>
            <a:pPr eaLnBrk="1" hangingPunct="1">
              <a:lnSpc>
                <a:spcPct val="90000"/>
              </a:lnSpc>
            </a:pPr>
            <a:r>
              <a:rPr lang="en-US" altLang="en-US" sz="2800" b="1" smtClean="0"/>
              <a:t> velcro (or elastic) </a:t>
            </a:r>
          </a:p>
          <a:p>
            <a:pPr eaLnBrk="1" hangingPunct="1">
              <a:lnSpc>
                <a:spcPct val="90000"/>
              </a:lnSpc>
              <a:buFont typeface="Wingdings" pitchFamily="2" charset="2"/>
              <a:buNone/>
            </a:pPr>
            <a:r>
              <a:rPr lang="en-US" altLang="en-US" sz="2800" b="1" smtClean="0"/>
              <a:t>         straps</a:t>
            </a:r>
          </a:p>
          <a:p>
            <a:pPr eaLnBrk="1" hangingPunct="1">
              <a:lnSpc>
                <a:spcPct val="90000"/>
              </a:lnSpc>
            </a:pPr>
            <a:r>
              <a:rPr lang="en-US" altLang="en-US" sz="2800" b="1" smtClean="0"/>
              <a:t> gloves</a:t>
            </a:r>
          </a:p>
          <a:p>
            <a:pPr eaLnBrk="1" hangingPunct="1">
              <a:lnSpc>
                <a:spcPct val="90000"/>
              </a:lnSpc>
            </a:pPr>
            <a:r>
              <a:rPr lang="en-US" altLang="en-US" sz="2800" b="1" smtClean="0"/>
              <a:t> boots</a:t>
            </a:r>
          </a:p>
          <a:p>
            <a:pPr eaLnBrk="1" hangingPunct="1">
              <a:lnSpc>
                <a:spcPct val="90000"/>
              </a:lnSpc>
              <a:buFont typeface="Wingdings" pitchFamily="2" charset="2"/>
              <a:buNone/>
            </a:pPr>
            <a:r>
              <a:rPr lang="en-US" altLang="en-US" sz="3200" b="1" smtClean="0"/>
              <a:t>           </a:t>
            </a:r>
          </a:p>
          <a:p>
            <a:pPr eaLnBrk="1" hangingPunct="1">
              <a:lnSpc>
                <a:spcPct val="90000"/>
              </a:lnSpc>
              <a:buFont typeface="Wingdings" pitchFamily="2" charset="2"/>
              <a:buNone/>
            </a:pPr>
            <a:r>
              <a:rPr lang="en-US" altLang="en-US" sz="2800" smtClean="0"/>
              <a:t>               </a:t>
            </a:r>
          </a:p>
          <a:p>
            <a:pPr eaLnBrk="1" hangingPunct="1">
              <a:lnSpc>
                <a:spcPct val="90000"/>
              </a:lnSpc>
              <a:buFont typeface="Wingdings" pitchFamily="2" charset="2"/>
              <a:buNone/>
            </a:pPr>
            <a:endParaRPr lang="en-US" altLang="en-US" sz="2800" smtClean="0"/>
          </a:p>
        </p:txBody>
      </p:sp>
      <p:pic>
        <p:nvPicPr>
          <p:cNvPr id="51204" name="Picture 4" descr="npo0001d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1291" y="3475038"/>
            <a:ext cx="1524000" cy="218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5" name="Text Box 6"/>
          <p:cNvSpPr txBox="1">
            <a:spLocks noChangeArrowheads="1"/>
          </p:cNvSpPr>
          <p:nvPr/>
        </p:nvSpPr>
        <p:spPr bwMode="auto">
          <a:xfrm>
            <a:off x="1420813" y="5767388"/>
            <a:ext cx="6634162" cy="83026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2400">
                <a:latin typeface="Arial" charset="0"/>
              </a:rPr>
              <a:t>It is important to feel comfortable &amp; concentrate</a:t>
            </a:r>
          </a:p>
          <a:p>
            <a:pPr eaLnBrk="1" hangingPunct="1">
              <a:spcBef>
                <a:spcPct val="0"/>
              </a:spcBef>
              <a:buClrTx/>
              <a:buSzTx/>
              <a:buFontTx/>
              <a:buNone/>
            </a:pPr>
            <a:r>
              <a:rPr lang="en-US" altLang="en-US" sz="2400">
                <a:latin typeface="Arial" charset="0"/>
              </a:rPr>
              <a:t>          on inspection not to fear next sting!</a:t>
            </a:r>
          </a:p>
        </p:txBody>
      </p:sp>
      <p:pic>
        <p:nvPicPr>
          <p:cNvPr id="5120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525588"/>
            <a:ext cx="3014663" cy="413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00357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0050" y="153221"/>
            <a:ext cx="7772400" cy="1470025"/>
          </a:xfrm>
        </p:spPr>
        <p:txBody>
          <a:bodyPr/>
          <a:lstStyle/>
          <a:p>
            <a:r>
              <a:rPr lang="en-US" dirty="0" smtClean="0"/>
              <a:t>Ag in Classroom</a:t>
            </a:r>
            <a:endParaRPr lang="en-US" dirty="0"/>
          </a:p>
        </p:txBody>
      </p:sp>
      <p:pic>
        <p:nvPicPr>
          <p:cNvPr id="1026" name="Picture 2" descr="http://aitc.oregonstate.edu/teachers/images/library/bees_hon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724512"/>
            <a:ext cx="3448050" cy="49450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9916" y="2177716"/>
            <a:ext cx="4193769" cy="4038600"/>
          </a:xfrm>
          <a:prstGeom prst="rect">
            <a:avLst/>
          </a:prstGeom>
        </p:spPr>
      </p:pic>
    </p:spTree>
    <p:extLst>
      <p:ext uri="{BB962C8B-B14F-4D97-AF65-F5344CB8AC3E}">
        <p14:creationId xmlns:p14="http://schemas.microsoft.com/office/powerpoint/2010/main" val="4203885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rrowheads="1"/>
          </p:cNvSpPr>
          <p:nvPr>
            <p:ph type="title"/>
          </p:nvPr>
        </p:nvSpPr>
        <p:spPr>
          <a:xfrm>
            <a:off x="338138" y="0"/>
            <a:ext cx="8510587" cy="1325563"/>
          </a:xfrm>
        </p:spPr>
        <p:txBody>
          <a:bodyPr/>
          <a:lstStyle/>
          <a:p>
            <a:pPr eaLnBrk="1" hangingPunct="1"/>
            <a:r>
              <a:rPr lang="en-US" altLang="en-US" sz="5400" b="1" smtClean="0"/>
              <a:t>       </a:t>
            </a:r>
            <a:r>
              <a:rPr lang="en-US" altLang="en-US" sz="4800" b="1" smtClean="0"/>
              <a:t>Personal equipment</a:t>
            </a:r>
          </a:p>
        </p:txBody>
      </p:sp>
      <p:sp>
        <p:nvSpPr>
          <p:cNvPr id="55299" name="Rectangle 3"/>
          <p:cNvSpPr>
            <a:spLocks noGrp="1" noRot="1" noChangeArrowheads="1"/>
          </p:cNvSpPr>
          <p:nvPr>
            <p:ph type="body" sz="half" idx="1"/>
          </p:nvPr>
        </p:nvSpPr>
        <p:spPr>
          <a:xfrm>
            <a:off x="573088" y="1592263"/>
            <a:ext cx="6565900" cy="4422775"/>
          </a:xfrm>
        </p:spPr>
        <p:txBody>
          <a:bodyPr/>
          <a:lstStyle/>
          <a:p>
            <a:pPr eaLnBrk="1" hangingPunct="1"/>
            <a:r>
              <a:rPr lang="en-US" altLang="en-US" sz="2800" dirty="0" smtClean="0"/>
              <a:t> </a:t>
            </a:r>
            <a:r>
              <a:rPr lang="en-US" altLang="en-US" sz="2800" b="1" dirty="0" smtClean="0"/>
              <a:t>bee veil, coveralls, gloves </a:t>
            </a:r>
            <a:r>
              <a:rPr lang="en-US" altLang="en-US" sz="2800" b="1" dirty="0" err="1" smtClean="0"/>
              <a:t>etc</a:t>
            </a:r>
            <a:endParaRPr lang="en-US" altLang="en-US" sz="2800" b="1" dirty="0" smtClean="0"/>
          </a:p>
          <a:p>
            <a:pPr eaLnBrk="1" hangingPunct="1"/>
            <a:r>
              <a:rPr lang="en-US" altLang="en-US" sz="2800" b="1" dirty="0" smtClean="0"/>
              <a:t> smoker</a:t>
            </a:r>
          </a:p>
          <a:p>
            <a:pPr eaLnBrk="1" hangingPunct="1"/>
            <a:endParaRPr lang="en-US" altLang="en-US" sz="2800" b="1" dirty="0"/>
          </a:p>
          <a:p>
            <a:pPr eaLnBrk="1" hangingPunct="1"/>
            <a:endParaRPr lang="en-US" altLang="en-US" sz="2800" b="1" dirty="0" smtClean="0"/>
          </a:p>
          <a:p>
            <a:pPr marL="0" indent="0" eaLnBrk="1" hangingPunct="1">
              <a:buNone/>
            </a:pPr>
            <a:endParaRPr lang="en-US" altLang="en-US" sz="2800" b="1" dirty="0" smtClean="0"/>
          </a:p>
          <a:p>
            <a:pPr eaLnBrk="1" hangingPunct="1"/>
            <a:r>
              <a:rPr lang="en-US" altLang="en-US" sz="2800" b="1" dirty="0" smtClean="0"/>
              <a:t> hive tool (or frame lifter)</a:t>
            </a:r>
          </a:p>
          <a:p>
            <a:pPr eaLnBrk="1" hangingPunct="1">
              <a:buFont typeface="Wingdings" pitchFamily="2" charset="2"/>
              <a:buNone/>
            </a:pPr>
            <a:r>
              <a:rPr lang="en-US" altLang="en-US" sz="2800" b="1" dirty="0" smtClean="0"/>
              <a:t>		</a:t>
            </a:r>
          </a:p>
          <a:p>
            <a:pPr eaLnBrk="1" hangingPunct="1"/>
            <a:endParaRPr lang="en-US" altLang="en-US" sz="2800" dirty="0" smtClean="0"/>
          </a:p>
          <a:p>
            <a:pPr eaLnBrk="1" hangingPunct="1">
              <a:buFont typeface="Wingdings" pitchFamily="2" charset="2"/>
              <a:buNone/>
            </a:pPr>
            <a:endParaRPr lang="en-US" altLang="en-US" sz="2800" dirty="0" smtClean="0"/>
          </a:p>
        </p:txBody>
      </p:sp>
      <p:pic>
        <p:nvPicPr>
          <p:cNvPr id="55300" name="Picture 4" descr="npo0001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875" y="44450"/>
            <a:ext cx="1987550" cy="2116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01" name="AutoShape 6"/>
          <p:cNvSpPr>
            <a:spLocks noChangeArrowheads="1"/>
          </p:cNvSpPr>
          <p:nvPr/>
        </p:nvSpPr>
        <p:spPr bwMode="auto">
          <a:xfrm>
            <a:off x="4038600" y="2289175"/>
            <a:ext cx="1644650" cy="333375"/>
          </a:xfrm>
          <a:prstGeom prst="rightArrow">
            <a:avLst>
              <a:gd name="adj1" fmla="val 50000"/>
              <a:gd name="adj2" fmla="val 18844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endParaRPr lang="en-US" altLang="en-US" sz="1800">
              <a:latin typeface="Arial" charset="0"/>
            </a:endParaRPr>
          </a:p>
        </p:txBody>
      </p:sp>
      <p:pic>
        <p:nvPicPr>
          <p:cNvPr id="5530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063" y="2366963"/>
            <a:ext cx="2787650" cy="4148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303" name="TextBox 1"/>
          <p:cNvSpPr txBox="1">
            <a:spLocks noChangeArrowheads="1"/>
          </p:cNvSpPr>
          <p:nvPr/>
        </p:nvSpPr>
        <p:spPr bwMode="auto">
          <a:xfrm>
            <a:off x="7680325" y="6451600"/>
            <a:ext cx="11953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1100">
                <a:latin typeface="Arial" charset="0"/>
              </a:rPr>
              <a:t>L. Connor photo</a:t>
            </a:r>
          </a:p>
        </p:txBody>
      </p:sp>
      <p:sp>
        <p:nvSpPr>
          <p:cNvPr id="2" name="TextBox 1"/>
          <p:cNvSpPr txBox="1">
            <a:spLocks noChangeArrowheads="1"/>
          </p:cNvSpPr>
          <p:nvPr/>
        </p:nvSpPr>
        <p:spPr bwMode="auto">
          <a:xfrm>
            <a:off x="1803400" y="2819400"/>
            <a:ext cx="3530600" cy="107632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 typeface="Wingdings" pitchFamily="2" charset="2"/>
              <a:buNone/>
            </a:pPr>
            <a:r>
              <a:rPr lang="en-US" altLang="en-US" sz="3200" b="1" dirty="0">
                <a:solidFill>
                  <a:srgbClr val="FF0000"/>
                </a:solidFill>
                <a:latin typeface="Georgia" pitchFamily="18" charset="0"/>
              </a:rPr>
              <a:t>Or water/sugar </a:t>
            </a:r>
          </a:p>
          <a:p>
            <a:pPr eaLnBrk="1" hangingPunct="1">
              <a:spcBef>
                <a:spcPct val="0"/>
              </a:spcBef>
              <a:buClrTx/>
              <a:buSzTx/>
              <a:buFont typeface="Wingdings" pitchFamily="2" charset="2"/>
              <a:buNone/>
            </a:pPr>
            <a:r>
              <a:rPr lang="en-US" altLang="en-US" sz="3200" b="1" dirty="0" smtClean="0">
                <a:solidFill>
                  <a:srgbClr val="FF0000"/>
                </a:solidFill>
                <a:latin typeface="Georgia" pitchFamily="18" charset="0"/>
              </a:rPr>
              <a:t>  water </a:t>
            </a:r>
            <a:r>
              <a:rPr lang="en-US" altLang="en-US" sz="3200" b="1" dirty="0">
                <a:solidFill>
                  <a:srgbClr val="FF0000"/>
                </a:solidFill>
                <a:latin typeface="Georgia" pitchFamily="18" charset="0"/>
              </a:rPr>
              <a:t>mister</a:t>
            </a:r>
          </a:p>
        </p:txBody>
      </p:sp>
      <p:pic>
        <p:nvPicPr>
          <p:cNvPr id="153602" name="Picture 2" descr="C:\Users\dewey\Pictures\aa chapters of HB3\chap 12 photos\extra photos\Hive too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4692650"/>
            <a:ext cx="2128838"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3.bp.blogspot.com/_61CWjT4IwqY/TJqR3DNKH8I/AAAAAAAAAOU/aJNC4cxIwfs/s1600/Hive+Tool+Variety+www.honeybeesuite.co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8700" y="4640641"/>
            <a:ext cx="2114550" cy="2109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5835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53602"/>
                                        </p:tgtEl>
                                        <p:attrNameLst>
                                          <p:attrName>style.visibility</p:attrName>
                                        </p:attrNameLst>
                                      </p:cBhvr>
                                      <p:to>
                                        <p:strVal val="visible"/>
                                      </p:to>
                                    </p:set>
                                    <p:animEffect transition="in" filter="fade">
                                      <p:cBhvr>
                                        <p:cTn id="13" dur="500"/>
                                        <p:tgtEl>
                                          <p:spTgt spid="153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algn="ctr" eaLnBrk="1" hangingPunct="1"/>
            <a:r>
              <a:rPr lang="en-US" altLang="en-US" sz="5400" b="1" smtClean="0"/>
              <a:t>Why do these work?</a:t>
            </a:r>
          </a:p>
        </p:txBody>
      </p:sp>
      <p:sp>
        <p:nvSpPr>
          <p:cNvPr id="57347" name="Text Placeholder 2"/>
          <p:cNvSpPr>
            <a:spLocks noGrp="1"/>
          </p:cNvSpPr>
          <p:nvPr>
            <p:ph type="body" sz="half" idx="1"/>
          </p:nvPr>
        </p:nvSpPr>
        <p:spPr>
          <a:xfrm>
            <a:off x="390525" y="1555750"/>
            <a:ext cx="4343400" cy="4530725"/>
          </a:xfrm>
        </p:spPr>
        <p:txBody>
          <a:bodyPr/>
          <a:lstStyle/>
          <a:p>
            <a:pPr eaLnBrk="1" hangingPunct="1"/>
            <a:r>
              <a:rPr lang="en-US" altLang="en-US" sz="3000" b="1" smtClean="0"/>
              <a:t>Smoker a tool</a:t>
            </a:r>
          </a:p>
          <a:p>
            <a:pPr eaLnBrk="1" hangingPunct="1"/>
            <a:r>
              <a:rPr lang="en-US" altLang="en-US" sz="3000" b="1" smtClean="0"/>
              <a:t>Practice makes perfect</a:t>
            </a:r>
          </a:p>
          <a:p>
            <a:pPr eaLnBrk="1" hangingPunct="1"/>
            <a:r>
              <a:rPr lang="en-US" altLang="en-US" sz="3000" b="1" smtClean="0"/>
              <a:t>It’s the smart use – not the fuel that makes it a useful tool</a:t>
            </a:r>
          </a:p>
          <a:p>
            <a:pPr eaLnBrk="1" hangingPunct="1"/>
            <a:r>
              <a:rPr lang="en-US" altLang="en-US" sz="3000" b="1" smtClean="0"/>
              <a:t>Ditto hive tool</a:t>
            </a:r>
          </a:p>
        </p:txBody>
      </p:sp>
      <p:pic>
        <p:nvPicPr>
          <p:cNvPr id="573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371600"/>
            <a:ext cx="3276600" cy="4027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989013" y="5486400"/>
            <a:ext cx="7470775" cy="1200150"/>
          </a:xfrm>
          <a:prstGeom prst="rect">
            <a:avLst/>
          </a:prstGeom>
          <a:solidFill>
            <a:srgbClr val="FFC000"/>
          </a:solidFill>
        </p:spPr>
        <p:txBody>
          <a:bodyPr>
            <a:spAutoFit/>
          </a:bodyPr>
          <a:lstStyle/>
          <a:p>
            <a:pPr>
              <a:defRPr/>
            </a:pPr>
            <a:r>
              <a:rPr lang="en-US" dirty="0">
                <a:solidFill>
                  <a:schemeClr val="accent4">
                    <a:lumMod val="10000"/>
                  </a:schemeClr>
                </a:solidFill>
              </a:rPr>
              <a:t>indispensable tool that  (1)  tends to disperse bees, driving them away from the hands (2) causes some of the bees to take flight but stimulates others to gorge on honey and (3) masks odors, which helps counter the alarm chemical</a:t>
            </a:r>
          </a:p>
        </p:txBody>
      </p:sp>
    </p:spTree>
    <p:extLst>
      <p:ext uri="{BB962C8B-B14F-4D97-AF65-F5344CB8AC3E}">
        <p14:creationId xmlns:p14="http://schemas.microsoft.com/office/powerpoint/2010/main" val="3769474434"/>
      </p:ext>
    </p:extLst>
  </p:cSld>
  <p:clrMapOvr>
    <a:masterClrMapping/>
  </p:clrMapOvr>
  <p:transition spd="slow">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57200" y="533400"/>
            <a:ext cx="8229600" cy="1143000"/>
          </a:xfrm>
        </p:spPr>
        <p:txBody>
          <a:bodyPr/>
          <a:lstStyle/>
          <a:p>
            <a:pPr algn="ctr"/>
            <a:r>
              <a:rPr lang="en-US" altLang="en-US" sz="7200" b="1" smtClean="0"/>
              <a:t>Bee Basics</a:t>
            </a:r>
          </a:p>
        </p:txBody>
      </p:sp>
      <p:sp>
        <p:nvSpPr>
          <p:cNvPr id="54275" name="Content Placeholder 2"/>
          <p:cNvSpPr>
            <a:spLocks noGrp="1"/>
          </p:cNvSpPr>
          <p:nvPr>
            <p:ph idx="1"/>
          </p:nvPr>
        </p:nvSpPr>
        <p:spPr>
          <a:xfrm>
            <a:off x="650103" y="2057400"/>
            <a:ext cx="8229600" cy="4389438"/>
          </a:xfrm>
        </p:spPr>
        <p:txBody>
          <a:bodyPr>
            <a:normAutofit fontScale="92500" lnSpcReduction="10000"/>
          </a:bodyPr>
          <a:lstStyle/>
          <a:p>
            <a:r>
              <a:rPr lang="en-US" altLang="en-US" sz="4000" dirty="0" smtClean="0"/>
              <a:t>Bees</a:t>
            </a:r>
          </a:p>
          <a:p>
            <a:r>
              <a:rPr lang="en-US" altLang="en-US" sz="4000" dirty="0" smtClean="0"/>
              <a:t>Bee hive</a:t>
            </a:r>
          </a:p>
          <a:p>
            <a:r>
              <a:rPr lang="en-US" altLang="en-US" sz="4000" dirty="0" smtClean="0"/>
              <a:t>Location for hives</a:t>
            </a:r>
          </a:p>
          <a:p>
            <a:r>
              <a:rPr lang="en-US" altLang="en-US" sz="4000" dirty="0" smtClean="0"/>
              <a:t>Personal protective </a:t>
            </a:r>
          </a:p>
          <a:p>
            <a:pPr marL="0" indent="0">
              <a:buNone/>
            </a:pPr>
            <a:r>
              <a:rPr lang="en-US" altLang="en-US" sz="4000" dirty="0"/>
              <a:t> </a:t>
            </a:r>
            <a:r>
              <a:rPr lang="en-US" altLang="en-US" sz="4000" dirty="0" smtClean="0"/>
              <a:t>         equipment</a:t>
            </a:r>
          </a:p>
          <a:p>
            <a:r>
              <a:rPr lang="en-US" altLang="en-US" sz="4000" dirty="0" smtClean="0"/>
              <a:t>Tools to work bees</a:t>
            </a:r>
          </a:p>
          <a:p>
            <a:r>
              <a:rPr lang="en-US" altLang="en-US" sz="4000" b="1" dirty="0" smtClean="0">
                <a:solidFill>
                  <a:srgbClr val="FF0000"/>
                </a:solidFill>
              </a:rPr>
              <a:t>Courage and fortitude</a:t>
            </a:r>
          </a:p>
        </p:txBody>
      </p:sp>
      <p:pic>
        <p:nvPicPr>
          <p:cNvPr id="4" name="Picture 4" descr="Eleph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554808"/>
            <a:ext cx="2768986" cy="4177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1613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rrowheads="1"/>
          </p:cNvSpPr>
          <p:nvPr>
            <p:ph type="title"/>
          </p:nvPr>
        </p:nvSpPr>
        <p:spPr/>
        <p:txBody>
          <a:bodyPr>
            <a:normAutofit/>
          </a:bodyPr>
          <a:lstStyle/>
          <a:p>
            <a:pPr eaLnBrk="1" hangingPunct="1"/>
            <a:r>
              <a:rPr lang="en-US" altLang="en-US" sz="5400" dirty="0" smtClean="0"/>
              <a:t>           </a:t>
            </a:r>
            <a:r>
              <a:rPr lang="en-US" altLang="en-US" sz="5400" b="1" dirty="0" smtClean="0"/>
              <a:t>Bee stings</a:t>
            </a:r>
          </a:p>
        </p:txBody>
      </p:sp>
      <p:pic>
        <p:nvPicPr>
          <p:cNvPr id="52228" name="Picture 4" descr="npo0000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0806" y="2603500"/>
            <a:ext cx="3276600" cy="2835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29" name="TextBox 1"/>
          <p:cNvSpPr txBox="1">
            <a:spLocks noChangeArrowheads="1"/>
          </p:cNvSpPr>
          <p:nvPr/>
        </p:nvSpPr>
        <p:spPr bwMode="auto">
          <a:xfrm>
            <a:off x="4876800" y="5562600"/>
            <a:ext cx="3884613" cy="113823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en-US" altLang="en-US" sz="2800" dirty="0">
                <a:latin typeface="Arial" charset="0"/>
              </a:rPr>
              <a:t>        </a:t>
            </a:r>
            <a:r>
              <a:rPr lang="en-US" altLang="en-US" sz="2000" dirty="0">
                <a:latin typeface="Arial" charset="0"/>
              </a:rPr>
              <a:t>Sting left in victim</a:t>
            </a:r>
          </a:p>
          <a:p>
            <a:pPr eaLnBrk="1" hangingPunct="1">
              <a:spcBef>
                <a:spcPct val="0"/>
              </a:spcBef>
              <a:buClrTx/>
              <a:buSzTx/>
              <a:buFontTx/>
              <a:buNone/>
            </a:pPr>
            <a:r>
              <a:rPr lang="en-US" altLang="en-US" sz="2000" dirty="0">
                <a:latin typeface="Arial" charset="0"/>
              </a:rPr>
              <a:t>Note: liquid at top right is from 	digestive system</a:t>
            </a:r>
          </a:p>
        </p:txBody>
      </p:sp>
      <p:pic>
        <p:nvPicPr>
          <p:cNvPr id="3074" name="Picture 2" descr="C:\Users\dewey\Desktop\HB3 power points\Photos\Chapter 12 photos\Figure 12-14 Kathy garvey pho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835" y="2290906"/>
            <a:ext cx="4053681" cy="395749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dewey\Desktop\HB3 power points\Photos\Chapter 12 photos\Figure 12-9 K. Garvey Pho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0356" y="76200"/>
            <a:ext cx="2554287" cy="237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9595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p:cNvSpPr>
            <a:spLocks noGrp="1" noRot="1" noChangeArrowheads="1"/>
          </p:cNvSpPr>
          <p:nvPr>
            <p:ph type="title"/>
          </p:nvPr>
        </p:nvSpPr>
        <p:spPr/>
        <p:txBody>
          <a:bodyPr/>
          <a:lstStyle/>
          <a:p>
            <a:pPr eaLnBrk="1" hangingPunct="1"/>
            <a:r>
              <a:rPr lang="en-US" altLang="en-US" sz="5400" b="1" smtClean="0"/>
              <a:t>    Stings= Alarm pheromone</a:t>
            </a:r>
          </a:p>
        </p:txBody>
      </p:sp>
      <p:pic>
        <p:nvPicPr>
          <p:cNvPr id="5325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566863"/>
            <a:ext cx="4964113"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025" y="2074863"/>
            <a:ext cx="4495800" cy="413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795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9296400" cy="1143000"/>
          </a:xfrm>
        </p:spPr>
        <p:txBody>
          <a:bodyPr>
            <a:normAutofit fontScale="90000"/>
          </a:bodyPr>
          <a:lstStyle/>
          <a:p>
            <a:r>
              <a:rPr lang="en-US" dirty="0" smtClean="0"/>
              <a:t>My Ass is covered when I visit the bees</a:t>
            </a:r>
            <a:endParaRPr lang="en-US" dirty="0"/>
          </a:p>
        </p:txBody>
      </p:sp>
      <p:pic>
        <p:nvPicPr>
          <p:cNvPr id="4099" name="Picture 3" descr="C:\Users\dewey\Desktop\HB3 power points\Photos\Chapter 12 photos\donkey Brazil Manuel Juraci of Itatira, state of Ceará.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1981200"/>
            <a:ext cx="5852582"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52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57200" y="533400"/>
            <a:ext cx="8229600" cy="1143000"/>
          </a:xfrm>
        </p:spPr>
        <p:txBody>
          <a:bodyPr/>
          <a:lstStyle/>
          <a:p>
            <a:pPr algn="ctr"/>
            <a:r>
              <a:rPr lang="en-US" altLang="en-US" sz="7200" b="1" smtClean="0"/>
              <a:t>Bee Basics</a:t>
            </a:r>
          </a:p>
        </p:txBody>
      </p:sp>
      <p:sp>
        <p:nvSpPr>
          <p:cNvPr id="54275" name="Content Placeholder 2"/>
          <p:cNvSpPr>
            <a:spLocks noGrp="1"/>
          </p:cNvSpPr>
          <p:nvPr>
            <p:ph idx="1"/>
          </p:nvPr>
        </p:nvSpPr>
        <p:spPr>
          <a:xfrm>
            <a:off x="914400" y="1676400"/>
            <a:ext cx="8229600" cy="4389438"/>
          </a:xfrm>
        </p:spPr>
        <p:txBody>
          <a:bodyPr>
            <a:normAutofit fontScale="92500" lnSpcReduction="10000"/>
          </a:bodyPr>
          <a:lstStyle/>
          <a:p>
            <a:r>
              <a:rPr lang="en-US" altLang="en-US" sz="4000" dirty="0" smtClean="0"/>
              <a:t>Bees</a:t>
            </a:r>
          </a:p>
          <a:p>
            <a:r>
              <a:rPr lang="en-US" altLang="en-US" sz="4000" dirty="0" smtClean="0"/>
              <a:t>Bee hive</a:t>
            </a:r>
          </a:p>
          <a:p>
            <a:r>
              <a:rPr lang="en-US" altLang="en-US" sz="4000" dirty="0" smtClean="0"/>
              <a:t>Location for hives</a:t>
            </a:r>
          </a:p>
          <a:p>
            <a:r>
              <a:rPr lang="en-US" altLang="en-US" sz="4000" b="1" dirty="0" smtClean="0">
                <a:solidFill>
                  <a:srgbClr val="FF0000"/>
                </a:solidFill>
              </a:rPr>
              <a:t>Personal protective equipment</a:t>
            </a:r>
          </a:p>
          <a:p>
            <a:r>
              <a:rPr lang="en-US" altLang="en-US" sz="4000" dirty="0" smtClean="0"/>
              <a:t> </a:t>
            </a:r>
            <a:r>
              <a:rPr lang="en-US" altLang="en-US" sz="4000" b="1" dirty="0" smtClean="0">
                <a:solidFill>
                  <a:srgbClr val="FF0000"/>
                </a:solidFill>
              </a:rPr>
              <a:t>Tools to work bees</a:t>
            </a:r>
          </a:p>
          <a:p>
            <a:r>
              <a:rPr lang="en-US" altLang="en-US" sz="4000" dirty="0" smtClean="0"/>
              <a:t>Courage and fortitude</a:t>
            </a:r>
          </a:p>
          <a:p>
            <a:r>
              <a:rPr lang="en-US" altLang="en-US" sz="4000" dirty="0" smtClean="0"/>
              <a:t>Some knowledge</a:t>
            </a:r>
          </a:p>
        </p:txBody>
      </p:sp>
    </p:spTree>
    <p:extLst>
      <p:ext uri="{BB962C8B-B14F-4D97-AF65-F5344CB8AC3E}">
        <p14:creationId xmlns:p14="http://schemas.microsoft.com/office/powerpoint/2010/main" val="24043476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828800" y="1752600"/>
            <a:ext cx="6096000" cy="4800600"/>
          </a:xfrm>
        </p:spPr>
      </p:pic>
      <p:sp>
        <p:nvSpPr>
          <p:cNvPr id="53251" name="Title 1"/>
          <p:cNvSpPr>
            <a:spLocks noGrp="1"/>
          </p:cNvSpPr>
          <p:nvPr>
            <p:ph type="title"/>
          </p:nvPr>
        </p:nvSpPr>
        <p:spPr/>
        <p:txBody>
          <a:bodyPr/>
          <a:lstStyle/>
          <a:p>
            <a:pPr eaLnBrk="1" hangingPunct="1"/>
            <a:r>
              <a:rPr lang="en-US" altLang="en-US" sz="5400" b="1" smtClean="0"/>
              <a:t>   Typical annual cycle</a:t>
            </a:r>
          </a:p>
        </p:txBody>
      </p:sp>
    </p:spTree>
    <p:extLst>
      <p:ext uri="{BB962C8B-B14F-4D97-AF65-F5344CB8AC3E}">
        <p14:creationId xmlns:p14="http://schemas.microsoft.com/office/powerpoint/2010/main" val="12464226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75276"/>
            <a:ext cx="7793037" cy="1462087"/>
          </a:xfrm>
        </p:spPr>
        <p:txBody>
          <a:bodyPr>
            <a:normAutofit/>
          </a:bodyPr>
          <a:lstStyle/>
          <a:p>
            <a:r>
              <a:rPr lang="en-US" dirty="0" smtClean="0"/>
              <a:t>Are you in this picture?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255709"/>
            <a:ext cx="3505200" cy="5351788"/>
          </a:xfrm>
          <a:prstGeom prst="rect">
            <a:avLst/>
          </a:prstGeom>
        </p:spPr>
      </p:pic>
      <p:sp>
        <p:nvSpPr>
          <p:cNvPr id="3" name="TextBox 2"/>
          <p:cNvSpPr txBox="1"/>
          <p:nvPr/>
        </p:nvSpPr>
        <p:spPr>
          <a:xfrm>
            <a:off x="5478829" y="5864282"/>
            <a:ext cx="3665171" cy="584775"/>
          </a:xfrm>
          <a:prstGeom prst="rect">
            <a:avLst/>
          </a:prstGeom>
          <a:noFill/>
        </p:spPr>
        <p:txBody>
          <a:bodyPr wrap="none" rtlCol="0">
            <a:spAutoFit/>
          </a:bodyPr>
          <a:lstStyle/>
          <a:p>
            <a:r>
              <a:rPr lang="en-US" sz="3200" dirty="0" smtClean="0"/>
              <a:t>dmcaron@udel.edu</a:t>
            </a:r>
            <a:endParaRPr lang="en-US" sz="3200" dirty="0"/>
          </a:p>
        </p:txBody>
      </p:sp>
    </p:spTree>
    <p:extLst>
      <p:ext uri="{BB962C8B-B14F-4D97-AF65-F5344CB8AC3E}">
        <p14:creationId xmlns:p14="http://schemas.microsoft.com/office/powerpoint/2010/main" val="35641341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Spring in a bee colony….</a:t>
            </a:r>
            <a:endParaRPr lang="en-US" dirty="0"/>
          </a:p>
        </p:txBody>
      </p:sp>
      <p:pic>
        <p:nvPicPr>
          <p:cNvPr id="4" name="Content Placeholder 3" descr="early spring.jpg"/>
          <p:cNvPicPr>
            <a:picLocks noGrp="1" noChangeAspect="1"/>
          </p:cNvPicPr>
          <p:nvPr>
            <p:ph idx="1"/>
          </p:nvPr>
        </p:nvPicPr>
        <p:blipFill>
          <a:blip r:embed="rId2" cstate="print"/>
          <a:stretch>
            <a:fillRect/>
          </a:stretch>
        </p:blipFill>
        <p:spPr>
          <a:xfrm>
            <a:off x="2057400" y="1905000"/>
            <a:ext cx="5352690" cy="3886200"/>
          </a:xfrm>
        </p:spPr>
      </p:pic>
      <p:sp>
        <p:nvSpPr>
          <p:cNvPr id="3" name="TextBox 2"/>
          <p:cNvSpPr txBox="1"/>
          <p:nvPr/>
        </p:nvSpPr>
        <p:spPr>
          <a:xfrm>
            <a:off x="0" y="5749931"/>
            <a:ext cx="8851141" cy="584775"/>
          </a:xfrm>
          <a:prstGeom prst="rect">
            <a:avLst/>
          </a:prstGeom>
          <a:noFill/>
        </p:spPr>
        <p:txBody>
          <a:bodyPr wrap="none" rtlCol="0">
            <a:spAutoFit/>
          </a:bodyPr>
          <a:lstStyle/>
          <a:p>
            <a:r>
              <a:rPr lang="en-US" sz="3200" dirty="0" smtClean="0"/>
              <a:t>What do we need for this to be our NEXT Spring?</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457200" y="533400"/>
            <a:ext cx="8229600" cy="1143000"/>
          </a:xfrm>
        </p:spPr>
        <p:txBody>
          <a:bodyPr>
            <a:normAutofit/>
          </a:bodyPr>
          <a:lstStyle/>
          <a:p>
            <a:pPr algn="ctr"/>
            <a:r>
              <a:rPr lang="en-US" altLang="en-US" sz="7200" b="1" smtClean="0"/>
              <a:t>Bee Basics</a:t>
            </a:r>
          </a:p>
        </p:txBody>
      </p:sp>
      <p:sp>
        <p:nvSpPr>
          <p:cNvPr id="70659" name="Content Placeholder 2"/>
          <p:cNvSpPr>
            <a:spLocks noGrp="1"/>
          </p:cNvSpPr>
          <p:nvPr>
            <p:ph idx="1"/>
          </p:nvPr>
        </p:nvSpPr>
        <p:spPr>
          <a:xfrm>
            <a:off x="914400" y="1676400"/>
            <a:ext cx="8229600" cy="4389438"/>
          </a:xfrm>
        </p:spPr>
        <p:txBody>
          <a:bodyPr>
            <a:normAutofit fontScale="92500" lnSpcReduction="10000"/>
          </a:bodyPr>
          <a:lstStyle/>
          <a:p>
            <a:r>
              <a:rPr lang="en-US" altLang="en-US" sz="4000" b="1" dirty="0" smtClean="0">
                <a:solidFill>
                  <a:srgbClr val="FF0000"/>
                </a:solidFill>
              </a:rPr>
              <a:t>Bees</a:t>
            </a:r>
          </a:p>
          <a:p>
            <a:r>
              <a:rPr lang="en-US" altLang="en-US" sz="4000" dirty="0" smtClean="0"/>
              <a:t>Bee hive</a:t>
            </a:r>
          </a:p>
          <a:p>
            <a:r>
              <a:rPr lang="en-US" altLang="en-US" sz="4000" dirty="0" smtClean="0"/>
              <a:t>Location for hives </a:t>
            </a:r>
            <a:r>
              <a:rPr lang="en-US" altLang="en-US" sz="4000" dirty="0" err="1" smtClean="0"/>
              <a:t>i.e</a:t>
            </a:r>
            <a:r>
              <a:rPr lang="en-US" altLang="en-US" sz="4000" dirty="0" smtClean="0"/>
              <a:t>  Apiary</a:t>
            </a:r>
          </a:p>
          <a:p>
            <a:r>
              <a:rPr lang="en-US" altLang="en-US" sz="4000" dirty="0" smtClean="0"/>
              <a:t>Personal protective equipment</a:t>
            </a:r>
          </a:p>
          <a:p>
            <a:r>
              <a:rPr lang="en-US" altLang="en-US" sz="4000" dirty="0" smtClean="0"/>
              <a:t>Tools to work bees</a:t>
            </a:r>
          </a:p>
          <a:p>
            <a:r>
              <a:rPr lang="en-US" altLang="en-US" sz="4000" dirty="0" smtClean="0"/>
              <a:t>Courage and fortitude</a:t>
            </a:r>
          </a:p>
          <a:p>
            <a:r>
              <a:rPr lang="en-US" altLang="en-US" sz="4000" dirty="0"/>
              <a:t> Some knowledge</a:t>
            </a:r>
            <a:endParaRPr lang="en-US" altLang="en-US" sz="4000" dirty="0" smtClean="0"/>
          </a:p>
        </p:txBody>
      </p:sp>
    </p:spTree>
    <p:extLst>
      <p:ext uri="{BB962C8B-B14F-4D97-AF65-F5344CB8AC3E}">
        <p14:creationId xmlns:p14="http://schemas.microsoft.com/office/powerpoint/2010/main" val="34788554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a:xfrm>
            <a:off x="-261257" y="381000"/>
            <a:ext cx="8686800" cy="1143000"/>
          </a:xfrm>
          <a:extLst/>
        </p:spPr>
        <p:txBody>
          <a:bodyPr rtlCol="0">
            <a:normAutofit/>
          </a:bodyPr>
          <a:lstStyle/>
          <a:p>
            <a:pPr eaLnBrk="1" fontAlgn="auto" hangingPunct="1">
              <a:spcAft>
                <a:spcPts val="0"/>
              </a:spcAft>
              <a:defRPr/>
            </a:pPr>
            <a:r>
              <a:rPr lang="en-US" altLang="en-US" sz="4000" dirty="0" smtClean="0">
                <a:solidFill>
                  <a:srgbClr val="FFFF00"/>
                </a:solidFill>
              </a:rPr>
              <a:t>              </a:t>
            </a:r>
            <a:r>
              <a:rPr lang="en-US" altLang="en-US" sz="4000" dirty="0">
                <a:solidFill>
                  <a:srgbClr val="FFFF00"/>
                </a:solidFill>
              </a:rPr>
              <a:t> </a:t>
            </a:r>
            <a:r>
              <a:rPr lang="en-US" altLang="en-US" sz="5400" b="1" dirty="0" smtClean="0">
                <a:solidFill>
                  <a:schemeClr val="tx1"/>
                </a:solidFill>
              </a:rPr>
              <a:t>We need ______ Bees!!</a:t>
            </a:r>
          </a:p>
        </p:txBody>
      </p:sp>
      <p:graphicFrame>
        <p:nvGraphicFramePr>
          <p:cNvPr id="38915" name="Object 3"/>
          <p:cNvGraphicFramePr>
            <a:graphicFrameLocks noChangeAspect="1"/>
          </p:cNvGraphicFramePr>
          <p:nvPr/>
        </p:nvGraphicFramePr>
        <p:xfrm>
          <a:off x="4038600" y="2362200"/>
          <a:ext cx="4405313" cy="3884613"/>
        </p:xfrm>
        <a:graphic>
          <a:graphicData uri="http://schemas.openxmlformats.org/presentationml/2006/ole">
            <mc:AlternateContent xmlns:mc="http://schemas.openxmlformats.org/markup-compatibility/2006">
              <mc:Choice xmlns:v="urn:schemas-microsoft-com:vml" Requires="v">
                <p:oleObj spid="_x0000_s2061" name="Image" r:id="rId4" imgW="5248147" imgH="4625485" progId="Photoshop.Image.5">
                  <p:embed/>
                </p:oleObj>
              </mc:Choice>
              <mc:Fallback>
                <p:oleObj name="Image" r:id="rId4" imgW="5248147" imgH="4625485" progId="Photoshop.Image.5">
                  <p:embed/>
                  <p:pic>
                    <p:nvPicPr>
                      <p:cNvPr id="0" name=""/>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038600" y="2362200"/>
                        <a:ext cx="4405313" cy="388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8916" name="Oval 4"/>
          <p:cNvSpPr>
            <a:spLocks noChangeArrowheads="1"/>
          </p:cNvSpPr>
          <p:nvPr/>
        </p:nvSpPr>
        <p:spPr bwMode="auto">
          <a:xfrm rot="-934447">
            <a:off x="4724400" y="4343400"/>
            <a:ext cx="1981200" cy="460375"/>
          </a:xfrm>
          <a:prstGeom prst="ellipse">
            <a:avLst/>
          </a:prstGeom>
          <a:solidFill>
            <a:srgbClr val="FF0000">
              <a:alpha val="50195"/>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endParaRPr lang="en-US" altLang="en-US" sz="1800">
              <a:latin typeface="Arial" charset="0"/>
            </a:endParaRPr>
          </a:p>
        </p:txBody>
      </p:sp>
      <p:sp>
        <p:nvSpPr>
          <p:cNvPr id="38917" name="Oval 5"/>
          <p:cNvSpPr>
            <a:spLocks noChangeArrowheads="1"/>
          </p:cNvSpPr>
          <p:nvPr/>
        </p:nvSpPr>
        <p:spPr bwMode="auto">
          <a:xfrm rot="3223826">
            <a:off x="5372100" y="5143500"/>
            <a:ext cx="1143000" cy="457200"/>
          </a:xfrm>
          <a:prstGeom prst="ellipse">
            <a:avLst/>
          </a:prstGeom>
          <a:solidFill>
            <a:srgbClr val="FF0000">
              <a:alpha val="50195"/>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endParaRPr lang="en-US" altLang="en-US" sz="1800">
              <a:latin typeface="Arial" charset="0"/>
            </a:endParaRPr>
          </a:p>
        </p:txBody>
      </p:sp>
      <p:sp>
        <p:nvSpPr>
          <p:cNvPr id="38918" name="Oval 6"/>
          <p:cNvSpPr>
            <a:spLocks noChangeArrowheads="1"/>
          </p:cNvSpPr>
          <p:nvPr/>
        </p:nvSpPr>
        <p:spPr bwMode="auto">
          <a:xfrm rot="-934447">
            <a:off x="6248400" y="4800600"/>
            <a:ext cx="1447800" cy="457200"/>
          </a:xfrm>
          <a:prstGeom prst="ellipse">
            <a:avLst/>
          </a:prstGeom>
          <a:solidFill>
            <a:srgbClr val="FF0000">
              <a:alpha val="50195"/>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endParaRPr lang="en-US" altLang="en-US" sz="1800">
              <a:latin typeface="Arial" charset="0"/>
            </a:endParaRPr>
          </a:p>
        </p:txBody>
      </p:sp>
      <p:sp>
        <p:nvSpPr>
          <p:cNvPr id="38919" name="Oval 7"/>
          <p:cNvSpPr>
            <a:spLocks noChangeArrowheads="1"/>
          </p:cNvSpPr>
          <p:nvPr/>
        </p:nvSpPr>
        <p:spPr bwMode="auto">
          <a:xfrm rot="4480271" flipH="1">
            <a:off x="7353300" y="4533900"/>
            <a:ext cx="1447800" cy="457200"/>
          </a:xfrm>
          <a:prstGeom prst="ellipse">
            <a:avLst/>
          </a:prstGeom>
          <a:solidFill>
            <a:srgbClr val="FF0000">
              <a:alpha val="50195"/>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endParaRPr lang="en-US" altLang="en-US" sz="1800">
              <a:latin typeface="Arial" charset="0"/>
            </a:endParaRPr>
          </a:p>
        </p:txBody>
      </p:sp>
      <p:sp>
        <p:nvSpPr>
          <p:cNvPr id="38920" name="Rectangle 8"/>
          <p:cNvSpPr>
            <a:spLocks noChangeArrowheads="1"/>
          </p:cNvSpPr>
          <p:nvPr/>
        </p:nvSpPr>
        <p:spPr bwMode="auto">
          <a:xfrm>
            <a:off x="593725" y="1752600"/>
            <a:ext cx="40386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800100" indent="-34290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257300" indent="-3429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714500" indent="-3429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171700" indent="-3429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628900" indent="-3429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3086100" indent="-3429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543300" indent="-3429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4000500" indent="-3429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buClr>
                <a:srgbClr val="FF0000"/>
              </a:buClr>
              <a:buSzTx/>
              <a:buFont typeface="Wingdings" pitchFamily="2" charset="2"/>
              <a:buNone/>
            </a:pPr>
            <a:r>
              <a:rPr lang="en-US" altLang="en-US" sz="2800" b="1" i="1">
                <a:latin typeface="Tahoma" pitchFamily="34" charset="0"/>
              </a:rPr>
              <a:t>Apis mellifera mellifera</a:t>
            </a:r>
          </a:p>
          <a:p>
            <a:pPr eaLnBrk="1" hangingPunct="1">
              <a:buClr>
                <a:srgbClr val="FF0000"/>
              </a:buClr>
              <a:buSzTx/>
              <a:buFont typeface="Wingdings" pitchFamily="2" charset="2"/>
              <a:buNone/>
            </a:pPr>
            <a:r>
              <a:rPr lang="en-US" altLang="en-US" sz="2800" b="1" i="1">
                <a:latin typeface="Tahoma" pitchFamily="34" charset="0"/>
              </a:rPr>
              <a:t>		German bee</a:t>
            </a:r>
          </a:p>
          <a:p>
            <a:pPr eaLnBrk="1" hangingPunct="1">
              <a:buClr>
                <a:srgbClr val="FF0000"/>
              </a:buClr>
              <a:buSzTx/>
              <a:buFont typeface="Wingdings" pitchFamily="2" charset="2"/>
              <a:buNone/>
            </a:pPr>
            <a:r>
              <a:rPr lang="en-US" altLang="en-US" sz="2800" b="1" i="1">
                <a:solidFill>
                  <a:srgbClr val="FF0000"/>
                </a:solidFill>
                <a:latin typeface="Tahoma" pitchFamily="34" charset="0"/>
              </a:rPr>
              <a:t>A.</a:t>
            </a:r>
            <a:r>
              <a:rPr lang="en-US" altLang="en-US" sz="2800" b="1" i="1">
                <a:latin typeface="Tahoma" pitchFamily="34" charset="0"/>
              </a:rPr>
              <a:t> m. carnica</a:t>
            </a:r>
          </a:p>
          <a:p>
            <a:pPr eaLnBrk="1" hangingPunct="1">
              <a:buClr>
                <a:srgbClr val="FF0000"/>
              </a:buClr>
              <a:buSzTx/>
              <a:buFont typeface="Wingdings" pitchFamily="2" charset="2"/>
              <a:buNone/>
            </a:pPr>
            <a:r>
              <a:rPr lang="en-US" altLang="en-US" sz="2800" b="1" i="1">
                <a:latin typeface="Tahoma" pitchFamily="34" charset="0"/>
              </a:rPr>
              <a:t>	Carniolan bee</a:t>
            </a:r>
          </a:p>
          <a:p>
            <a:pPr eaLnBrk="1" hangingPunct="1">
              <a:buClr>
                <a:srgbClr val="FF0000"/>
              </a:buClr>
              <a:buSzTx/>
              <a:buFont typeface="Wingdings" pitchFamily="2" charset="2"/>
              <a:buAutoNum type="alphaUcPeriod"/>
            </a:pPr>
            <a:r>
              <a:rPr lang="en-US" altLang="en-US" sz="2800" b="1" i="1">
                <a:latin typeface="Tahoma" pitchFamily="34" charset="0"/>
              </a:rPr>
              <a:t>m. ligustica</a:t>
            </a:r>
          </a:p>
          <a:p>
            <a:pPr eaLnBrk="1" hangingPunct="1">
              <a:buClr>
                <a:srgbClr val="FF0000"/>
              </a:buClr>
              <a:buSzTx/>
              <a:buFont typeface="Wingdings" pitchFamily="2" charset="2"/>
              <a:buNone/>
            </a:pPr>
            <a:r>
              <a:rPr lang="en-US" altLang="en-US" sz="2800" b="1" i="1">
                <a:latin typeface="Tahoma" pitchFamily="34" charset="0"/>
              </a:rPr>
              <a:t>	Italian bee</a:t>
            </a:r>
          </a:p>
          <a:p>
            <a:pPr eaLnBrk="1" hangingPunct="1">
              <a:buClr>
                <a:srgbClr val="FF0000"/>
              </a:buClr>
              <a:buSzTx/>
              <a:buFont typeface="Wingdings" pitchFamily="2" charset="2"/>
              <a:buAutoNum type="alphaUcPeriod"/>
            </a:pPr>
            <a:r>
              <a:rPr lang="en-US" altLang="en-US" sz="2800" b="1" i="1">
                <a:latin typeface="Tahoma" pitchFamily="34" charset="0"/>
              </a:rPr>
              <a:t>m. caucasica</a:t>
            </a:r>
          </a:p>
          <a:p>
            <a:pPr eaLnBrk="1" hangingPunct="1">
              <a:buClr>
                <a:srgbClr val="FF0000"/>
              </a:buClr>
              <a:buSzTx/>
              <a:buFont typeface="Wingdings" pitchFamily="2" charset="2"/>
              <a:buNone/>
            </a:pPr>
            <a:r>
              <a:rPr lang="en-US" altLang="en-US" sz="2800" b="1" i="1">
                <a:latin typeface="Tahoma" pitchFamily="34" charset="0"/>
              </a:rPr>
              <a:t>	Caucasian bee</a:t>
            </a:r>
          </a:p>
        </p:txBody>
      </p:sp>
      <p:sp>
        <p:nvSpPr>
          <p:cNvPr id="38921" name="Line 9"/>
          <p:cNvSpPr>
            <a:spLocks noChangeShapeType="1"/>
          </p:cNvSpPr>
          <p:nvPr/>
        </p:nvSpPr>
        <p:spPr bwMode="auto">
          <a:xfrm>
            <a:off x="3581400" y="2286000"/>
            <a:ext cx="2286000" cy="23622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p>
            <a:endParaRPr lang="en-US"/>
          </a:p>
        </p:txBody>
      </p:sp>
      <p:sp>
        <p:nvSpPr>
          <p:cNvPr id="38922" name="Line 10"/>
          <p:cNvSpPr>
            <a:spLocks noChangeShapeType="1"/>
          </p:cNvSpPr>
          <p:nvPr/>
        </p:nvSpPr>
        <p:spPr bwMode="auto">
          <a:xfrm>
            <a:off x="3581400" y="3886200"/>
            <a:ext cx="2819400" cy="1295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p>
            <a:endParaRPr lang="en-US"/>
          </a:p>
        </p:txBody>
      </p:sp>
      <p:sp>
        <p:nvSpPr>
          <p:cNvPr id="38923" name="Line 11"/>
          <p:cNvSpPr>
            <a:spLocks noChangeShapeType="1"/>
          </p:cNvSpPr>
          <p:nvPr/>
        </p:nvSpPr>
        <p:spPr bwMode="auto">
          <a:xfrm>
            <a:off x="3429000" y="4800600"/>
            <a:ext cx="2362200" cy="6096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p>
            <a:endParaRPr lang="en-US"/>
          </a:p>
        </p:txBody>
      </p:sp>
      <p:sp>
        <p:nvSpPr>
          <p:cNvPr id="38924" name="Line 12"/>
          <p:cNvSpPr>
            <a:spLocks noChangeShapeType="1"/>
          </p:cNvSpPr>
          <p:nvPr/>
        </p:nvSpPr>
        <p:spPr bwMode="auto">
          <a:xfrm flipV="1">
            <a:off x="3581400" y="5257800"/>
            <a:ext cx="4648200" cy="6096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p>
            <a:endParaRPr lang="en-US"/>
          </a:p>
        </p:txBody>
      </p:sp>
      <p:sp>
        <p:nvSpPr>
          <p:cNvPr id="57357" name="Text Box 13"/>
          <p:cNvSpPr txBox="1">
            <a:spLocks noChangeArrowheads="1"/>
          </p:cNvSpPr>
          <p:nvPr/>
        </p:nvSpPr>
        <p:spPr bwMode="auto">
          <a:xfrm rot="5400000">
            <a:off x="7718425" y="4625975"/>
            <a:ext cx="17541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b">
            <a:spAutoFit/>
          </a:bodyPr>
          <a:lstStyle/>
          <a:p>
            <a:pPr>
              <a:defRPr/>
            </a:pPr>
            <a:r>
              <a:rPr lang="en-US" altLang="en-US" sz="1200">
                <a:solidFill>
                  <a:srgbClr val="FFFF00"/>
                </a:solidFill>
                <a:effectLst>
                  <a:outerShdw blurRad="38100" dist="38100" dir="2700000" algn="tl">
                    <a:srgbClr val="000000"/>
                  </a:outerShdw>
                </a:effectLst>
              </a:rPr>
              <a:t>www.graphicmaps.com</a:t>
            </a:r>
          </a:p>
        </p:txBody>
      </p:sp>
      <p:sp>
        <p:nvSpPr>
          <p:cNvPr id="2" name="Oval 1"/>
          <p:cNvSpPr/>
          <p:nvPr/>
        </p:nvSpPr>
        <p:spPr>
          <a:xfrm>
            <a:off x="190500" y="4205288"/>
            <a:ext cx="3444875" cy="1104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Box 2"/>
          <p:cNvSpPr txBox="1"/>
          <p:nvPr/>
        </p:nvSpPr>
        <p:spPr>
          <a:xfrm>
            <a:off x="1351715" y="6150114"/>
            <a:ext cx="6742359" cy="707886"/>
          </a:xfrm>
          <a:prstGeom prst="rect">
            <a:avLst/>
          </a:prstGeom>
          <a:noFill/>
        </p:spPr>
        <p:txBody>
          <a:bodyPr wrap="none" rtlCol="0">
            <a:spAutoFit/>
          </a:bodyPr>
          <a:lstStyle/>
          <a:p>
            <a:r>
              <a:rPr lang="en-US" sz="4000" dirty="0" smtClean="0"/>
              <a:t>Better -- selected/local stock!!</a:t>
            </a:r>
            <a:endParaRPr lang="en-US" dirty="0"/>
          </a:p>
        </p:txBody>
      </p:sp>
    </p:spTree>
    <p:extLst>
      <p:ext uri="{BB962C8B-B14F-4D97-AF65-F5344CB8AC3E}">
        <p14:creationId xmlns:p14="http://schemas.microsoft.com/office/powerpoint/2010/main" val="12361278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936171" y="990600"/>
            <a:ext cx="8229600" cy="1143000"/>
          </a:xfrm>
        </p:spPr>
        <p:txBody>
          <a:bodyPr>
            <a:normAutofit fontScale="90000"/>
          </a:bodyPr>
          <a:lstStyle/>
          <a:p>
            <a:r>
              <a:rPr lang="en-US" altLang="en-US" b="1" dirty="0" smtClean="0"/>
              <a:t>So… How do we </a:t>
            </a:r>
            <a:br>
              <a:rPr lang="en-US" altLang="en-US" b="1" dirty="0" smtClean="0"/>
            </a:br>
            <a:r>
              <a:rPr lang="en-US" altLang="en-US" b="1" dirty="0" smtClean="0"/>
              <a:t>	   get ‘</a:t>
            </a:r>
            <a:r>
              <a:rPr lang="en-US" altLang="en-US" b="1" dirty="0" err="1" smtClean="0"/>
              <a:t>em</a:t>
            </a:r>
            <a:r>
              <a:rPr lang="en-US" altLang="en-US" b="1" dirty="0" smtClean="0"/>
              <a:t>? </a:t>
            </a:r>
          </a:p>
        </p:txBody>
      </p:sp>
      <p:sp>
        <p:nvSpPr>
          <p:cNvPr id="3" name="Content Placeholder 2"/>
          <p:cNvSpPr>
            <a:spLocks noGrp="1"/>
          </p:cNvSpPr>
          <p:nvPr>
            <p:ph idx="1"/>
          </p:nvPr>
        </p:nvSpPr>
        <p:spPr>
          <a:xfrm>
            <a:off x="338138" y="2286000"/>
            <a:ext cx="8229600" cy="4389438"/>
          </a:xfrm>
        </p:spPr>
        <p:txBody>
          <a:bodyPr/>
          <a:lstStyle/>
          <a:p>
            <a:r>
              <a:rPr lang="en-US" altLang="en-US" dirty="0" smtClean="0"/>
              <a:t>1. They find us</a:t>
            </a:r>
          </a:p>
          <a:p>
            <a:pPr lvl="1"/>
            <a:r>
              <a:rPr lang="en-US" altLang="en-US" dirty="0" smtClean="0"/>
              <a:t>Swarms – bait hives</a:t>
            </a:r>
          </a:p>
          <a:p>
            <a:r>
              <a:rPr lang="en-US" altLang="en-US" dirty="0" smtClean="0"/>
              <a:t>2. We transfer them </a:t>
            </a:r>
          </a:p>
          <a:p>
            <a:pPr lvl="1"/>
            <a:r>
              <a:rPr lang="en-US" altLang="en-US" dirty="0" err="1" smtClean="0"/>
              <a:t>Beetrees</a:t>
            </a:r>
            <a:r>
              <a:rPr lang="en-US" altLang="en-US" dirty="0" smtClean="0"/>
              <a:t>/sides building</a:t>
            </a:r>
          </a:p>
          <a:p>
            <a:r>
              <a:rPr lang="en-US" altLang="en-US" dirty="0" smtClean="0"/>
              <a:t>3. We buy them</a:t>
            </a:r>
          </a:p>
          <a:p>
            <a:pPr lvl="1"/>
            <a:r>
              <a:rPr lang="en-US" altLang="en-US" dirty="0" smtClean="0"/>
              <a:t>Packages/</a:t>
            </a:r>
            <a:r>
              <a:rPr lang="en-US" altLang="en-US" dirty="0" err="1" smtClean="0"/>
              <a:t>nucs</a:t>
            </a:r>
            <a:r>
              <a:rPr lang="en-US" altLang="en-US" dirty="0" smtClean="0"/>
              <a:t> colonies</a:t>
            </a:r>
          </a:p>
        </p:txBody>
      </p:sp>
      <p:pic>
        <p:nvPicPr>
          <p:cNvPr id="67588" name="Picture 4" descr="npo0001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013" y="1295400"/>
            <a:ext cx="300196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493338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down)">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rrowheads="1"/>
          </p:cNvSpPr>
          <p:nvPr>
            <p:ph type="title"/>
          </p:nvPr>
        </p:nvSpPr>
        <p:spPr>
          <a:xfrm>
            <a:off x="0" y="533400"/>
            <a:ext cx="8686800" cy="1139825"/>
          </a:xfrm>
        </p:spPr>
        <p:txBody>
          <a:bodyPr>
            <a:normAutofit fontScale="90000"/>
          </a:bodyPr>
          <a:lstStyle/>
          <a:p>
            <a:pPr eaLnBrk="1" hangingPunct="1"/>
            <a:r>
              <a:rPr lang="en-US" altLang="en-US" sz="5400" b="1" dirty="0" smtClean="0"/>
              <a:t>     They find us -Capture a swarm</a:t>
            </a:r>
          </a:p>
        </p:txBody>
      </p:sp>
      <p:sp>
        <p:nvSpPr>
          <p:cNvPr id="32771" name="Rectangle 3"/>
          <p:cNvSpPr>
            <a:spLocks noGrp="1" noRot="1" noChangeArrowheads="1"/>
          </p:cNvSpPr>
          <p:nvPr>
            <p:ph type="body" sz="half" idx="1"/>
          </p:nvPr>
        </p:nvSpPr>
        <p:spPr>
          <a:xfrm>
            <a:off x="349250" y="1878013"/>
            <a:ext cx="8596313" cy="4422775"/>
          </a:xfrm>
        </p:spPr>
        <p:txBody>
          <a:bodyPr/>
          <a:lstStyle/>
          <a:p>
            <a:pPr eaLnBrk="1" hangingPunct="1"/>
            <a:r>
              <a:rPr lang="en-US" altLang="en-US" sz="3200" b="1" dirty="0" smtClean="0">
                <a:solidFill>
                  <a:srgbClr val="FF0000"/>
                </a:solidFill>
              </a:rPr>
              <a:t>Capture a swarm </a:t>
            </a:r>
            <a:r>
              <a:rPr lang="en-US" altLang="en-US" sz="2800" b="1" dirty="0" smtClean="0"/>
              <a:t>(FREE BEES)</a:t>
            </a:r>
          </a:p>
        </p:txBody>
      </p:sp>
      <p:pic>
        <p:nvPicPr>
          <p:cNvPr id="32772" name="Picture 4" descr="npo0002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590800"/>
            <a:ext cx="2911475" cy="3806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3" name="Picture 6" descr="npo00020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151187"/>
            <a:ext cx="3790950" cy="2686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583873"/>
            <a:ext cx="5518150" cy="4014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487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Swarms……</a:t>
            </a:r>
            <a:endParaRPr lang="en-US" dirty="0"/>
          </a:p>
        </p:txBody>
      </p:sp>
      <p:pic>
        <p:nvPicPr>
          <p:cNvPr id="4" name="Picture 6" descr="swarm"/>
          <p:cNvPicPr>
            <a:picLocks noGrp="1" noChangeAspect="1" noChangeArrowheads="1"/>
          </p:cNvPicPr>
          <p:nvPr>
            <p:ph idx="1"/>
          </p:nvPr>
        </p:nvPicPr>
        <p:blipFill>
          <a:blip r:embed="rId2" cstate="print"/>
          <a:srcRect/>
          <a:stretch>
            <a:fillRect/>
          </a:stretch>
        </p:blipFill>
        <p:spPr bwMode="auto">
          <a:xfrm>
            <a:off x="1495292" y="1935163"/>
            <a:ext cx="6153416" cy="4389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560</TotalTime>
  <Words>2287</Words>
  <Application>Microsoft Office PowerPoint</Application>
  <PresentationFormat>On-screen Show (4:3)</PresentationFormat>
  <Paragraphs>229</Paragraphs>
  <Slides>38</Slides>
  <Notes>19</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38</vt:i4>
      </vt:variant>
    </vt:vector>
  </HeadingPairs>
  <TitlesOfParts>
    <vt:vector size="41" baseType="lpstr">
      <vt:lpstr>Flow</vt:lpstr>
      <vt:lpstr>1_Flow</vt:lpstr>
      <vt:lpstr>Image</vt:lpstr>
      <vt:lpstr>BEE BASICS – Bees, Hive, Equipment, Apiary TORY</vt:lpstr>
      <vt:lpstr>Earth Day – Happy 45th April 22nd</vt:lpstr>
      <vt:lpstr>Ag in Classroom</vt:lpstr>
      <vt:lpstr>           Spring in a bee colony….</vt:lpstr>
      <vt:lpstr>Bee Basics</vt:lpstr>
      <vt:lpstr>               We need ______ Bees!!</vt:lpstr>
      <vt:lpstr>So… How do we      get ‘em? </vt:lpstr>
      <vt:lpstr>     They find us -Capture a swarm</vt:lpstr>
      <vt:lpstr>Swarms……</vt:lpstr>
      <vt:lpstr>&amp; Beekeepers to capture them….</vt:lpstr>
      <vt:lpstr> Bait a swarm</vt:lpstr>
      <vt:lpstr>                 Buy packages</vt:lpstr>
      <vt:lpstr> Installing Package bees</vt:lpstr>
      <vt:lpstr>          The Best Way to start?</vt:lpstr>
      <vt:lpstr>               Purchase a nuc</vt:lpstr>
      <vt:lpstr>A nuc tale….</vt:lpstr>
      <vt:lpstr>Bee Basics</vt:lpstr>
      <vt:lpstr>          Bee Homes</vt:lpstr>
      <vt:lpstr>  Beekeeping with Gums/Skeps</vt:lpstr>
      <vt:lpstr>  The Natural Nest </vt:lpstr>
      <vt:lpstr>PowerPoint Presentation</vt:lpstr>
      <vt:lpstr>         Basic comb organization</vt:lpstr>
      <vt:lpstr>          Parallel but not removable</vt:lpstr>
      <vt:lpstr>Beekeeping hives</vt:lpstr>
      <vt:lpstr>Bee Basics</vt:lpstr>
      <vt:lpstr>The Apiary (Location)</vt:lpstr>
      <vt:lpstr>      The ideal Apiary – tips for    urbanites</vt:lpstr>
      <vt:lpstr>Bee Basics</vt:lpstr>
      <vt:lpstr>     Personal equipment</vt:lpstr>
      <vt:lpstr>       Personal equipment</vt:lpstr>
      <vt:lpstr>Why do these work?</vt:lpstr>
      <vt:lpstr>Bee Basics</vt:lpstr>
      <vt:lpstr>           Bee stings</vt:lpstr>
      <vt:lpstr>    Stings= Alarm pheromone</vt:lpstr>
      <vt:lpstr>My Ass is covered when I visit the bees</vt:lpstr>
      <vt:lpstr>Bee Basics</vt:lpstr>
      <vt:lpstr>   Typical annual cycle</vt:lpstr>
      <vt:lpstr>Are you in this picture?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Dewey Caron</dc:creator>
  <cp:lastModifiedBy>Dewey</cp:lastModifiedBy>
  <cp:revision>51</cp:revision>
  <dcterms:created xsi:type="dcterms:W3CDTF">2009-08-18T16:09:35Z</dcterms:created>
  <dcterms:modified xsi:type="dcterms:W3CDTF">2015-04-16T05:44:49Z</dcterms:modified>
</cp:coreProperties>
</file>